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5" r:id="rId4"/>
  </p:sldMasterIdLst>
  <p:notesMasterIdLst>
    <p:notesMasterId r:id="rId33"/>
  </p:notesMasterIdLst>
  <p:handoutMasterIdLst>
    <p:handoutMasterId r:id="rId34"/>
  </p:handoutMasterIdLst>
  <p:sldIdLst>
    <p:sldId id="281" r:id="rId5"/>
    <p:sldId id="376" r:id="rId6"/>
    <p:sldId id="379" r:id="rId7"/>
    <p:sldId id="382" r:id="rId8"/>
    <p:sldId id="369" r:id="rId9"/>
    <p:sldId id="328" r:id="rId10"/>
    <p:sldId id="391" r:id="rId11"/>
    <p:sldId id="363" r:id="rId12"/>
    <p:sldId id="353" r:id="rId13"/>
    <p:sldId id="354" r:id="rId14"/>
    <p:sldId id="355" r:id="rId15"/>
    <p:sldId id="361" r:id="rId16"/>
    <p:sldId id="372" r:id="rId17"/>
    <p:sldId id="374" r:id="rId18"/>
    <p:sldId id="378" r:id="rId19"/>
    <p:sldId id="347" r:id="rId20"/>
    <p:sldId id="323" r:id="rId21"/>
    <p:sldId id="295" r:id="rId22"/>
    <p:sldId id="256" r:id="rId23"/>
    <p:sldId id="257" r:id="rId24"/>
    <p:sldId id="270" r:id="rId25"/>
    <p:sldId id="258" r:id="rId26"/>
    <p:sldId id="259" r:id="rId27"/>
    <p:sldId id="271" r:id="rId28"/>
    <p:sldId id="390" r:id="rId29"/>
    <p:sldId id="383" r:id="rId30"/>
    <p:sldId id="336" r:id="rId31"/>
    <p:sldId id="388" r:id="rId32"/>
  </p:sldIdLst>
  <p:sldSz cx="12192000" cy="6858000"/>
  <p:notesSz cx="6797675" cy="9926638"/>
  <p:defaultTextStyle>
    <a:defPPr>
      <a:defRPr lang="en-GB"/>
    </a:defPPr>
    <a:lvl1pPr algn="l" rtl="0" eaLnBrk="0" fontAlgn="base" hangingPunct="0">
      <a:spcBef>
        <a:spcPct val="0"/>
      </a:spcBef>
      <a:spcAft>
        <a:spcPct val="0"/>
      </a:spcAft>
      <a:defRPr sz="1400" kern="1200">
        <a:solidFill>
          <a:srgbClr val="000099"/>
        </a:solidFill>
        <a:latin typeface="Verdana" pitchFamily="34" charset="0"/>
        <a:ea typeface="+mn-ea"/>
        <a:cs typeface="+mn-cs"/>
      </a:defRPr>
    </a:lvl1pPr>
    <a:lvl2pPr marL="457200" algn="l" rtl="0" eaLnBrk="0" fontAlgn="base" hangingPunct="0">
      <a:spcBef>
        <a:spcPct val="0"/>
      </a:spcBef>
      <a:spcAft>
        <a:spcPct val="0"/>
      </a:spcAft>
      <a:defRPr sz="1400" kern="1200">
        <a:solidFill>
          <a:srgbClr val="000099"/>
        </a:solidFill>
        <a:latin typeface="Verdana" pitchFamily="34" charset="0"/>
        <a:ea typeface="+mn-ea"/>
        <a:cs typeface="+mn-cs"/>
      </a:defRPr>
    </a:lvl2pPr>
    <a:lvl3pPr marL="914400" algn="l" rtl="0" eaLnBrk="0" fontAlgn="base" hangingPunct="0">
      <a:spcBef>
        <a:spcPct val="0"/>
      </a:spcBef>
      <a:spcAft>
        <a:spcPct val="0"/>
      </a:spcAft>
      <a:defRPr sz="1400" kern="1200">
        <a:solidFill>
          <a:srgbClr val="000099"/>
        </a:solidFill>
        <a:latin typeface="Verdana" pitchFamily="34" charset="0"/>
        <a:ea typeface="+mn-ea"/>
        <a:cs typeface="+mn-cs"/>
      </a:defRPr>
    </a:lvl3pPr>
    <a:lvl4pPr marL="1371600" algn="l" rtl="0" eaLnBrk="0" fontAlgn="base" hangingPunct="0">
      <a:spcBef>
        <a:spcPct val="0"/>
      </a:spcBef>
      <a:spcAft>
        <a:spcPct val="0"/>
      </a:spcAft>
      <a:defRPr sz="1400" kern="1200">
        <a:solidFill>
          <a:srgbClr val="000099"/>
        </a:solidFill>
        <a:latin typeface="Verdana" pitchFamily="34" charset="0"/>
        <a:ea typeface="+mn-ea"/>
        <a:cs typeface="+mn-cs"/>
      </a:defRPr>
    </a:lvl4pPr>
    <a:lvl5pPr marL="1828800" algn="l" rtl="0" eaLnBrk="0" fontAlgn="base" hangingPunct="0">
      <a:spcBef>
        <a:spcPct val="0"/>
      </a:spcBef>
      <a:spcAft>
        <a:spcPct val="0"/>
      </a:spcAft>
      <a:defRPr sz="1400" kern="1200">
        <a:solidFill>
          <a:srgbClr val="000099"/>
        </a:solidFill>
        <a:latin typeface="Verdana" pitchFamily="34" charset="0"/>
        <a:ea typeface="+mn-ea"/>
        <a:cs typeface="+mn-cs"/>
      </a:defRPr>
    </a:lvl5pPr>
    <a:lvl6pPr marL="2286000" algn="l" defTabSz="914400" rtl="0" eaLnBrk="1" latinLnBrk="0" hangingPunct="1">
      <a:defRPr sz="1400" kern="1200">
        <a:solidFill>
          <a:srgbClr val="000099"/>
        </a:solidFill>
        <a:latin typeface="Verdana" pitchFamily="34" charset="0"/>
        <a:ea typeface="+mn-ea"/>
        <a:cs typeface="+mn-cs"/>
      </a:defRPr>
    </a:lvl6pPr>
    <a:lvl7pPr marL="2743200" algn="l" defTabSz="914400" rtl="0" eaLnBrk="1" latinLnBrk="0" hangingPunct="1">
      <a:defRPr sz="1400" kern="1200">
        <a:solidFill>
          <a:srgbClr val="000099"/>
        </a:solidFill>
        <a:latin typeface="Verdana" pitchFamily="34" charset="0"/>
        <a:ea typeface="+mn-ea"/>
        <a:cs typeface="+mn-cs"/>
      </a:defRPr>
    </a:lvl7pPr>
    <a:lvl8pPr marL="3200400" algn="l" defTabSz="914400" rtl="0" eaLnBrk="1" latinLnBrk="0" hangingPunct="1">
      <a:defRPr sz="1400" kern="1200">
        <a:solidFill>
          <a:srgbClr val="000099"/>
        </a:solidFill>
        <a:latin typeface="Verdana" pitchFamily="34" charset="0"/>
        <a:ea typeface="+mn-ea"/>
        <a:cs typeface="+mn-cs"/>
      </a:defRPr>
    </a:lvl8pPr>
    <a:lvl9pPr marL="3657600" algn="l" defTabSz="914400" rtl="0" eaLnBrk="1" latinLnBrk="0" hangingPunct="1">
      <a:defRPr sz="1400" kern="1200">
        <a:solidFill>
          <a:srgbClr val="000099"/>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ayle, Stephen" initials="QS" lastIdx="1" clrIdx="0">
    <p:extLst>
      <p:ext uri="{19B8F6BF-5375-455C-9EA6-DF929625EA0E}">
        <p15:presenceInfo xmlns:p15="http://schemas.microsoft.com/office/powerpoint/2012/main" userId="Quayle, Step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21B"/>
    <a:srgbClr val="C4DAE5"/>
    <a:srgbClr val="74C099"/>
    <a:srgbClr val="48B6AD"/>
    <a:srgbClr val="C26763"/>
    <a:srgbClr val="BAB6A2"/>
    <a:srgbClr val="324147"/>
    <a:srgbClr val="006382"/>
    <a:srgbClr val="64606C"/>
    <a:srgbClr val="7BB2C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CDE20-A31B-428A-A93A-644D51B4A246}" v="1" dt="2024-03-13T15:55:18.758"/>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94075"/>
  </p:normalViewPr>
  <p:slideViewPr>
    <p:cSldViewPr snapToGrid="0">
      <p:cViewPr varScale="1">
        <p:scale>
          <a:sx n="123" d="100"/>
          <a:sy n="123" d="100"/>
        </p:scale>
        <p:origin x="280" y="1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Undergraduate Continuation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Sheet1!$B$20</c:f>
              <c:strCache>
                <c:ptCount val="1"/>
              </c:strCache>
            </c:strRef>
          </c:tx>
          <c:spPr>
            <a:solidFill>
              <a:schemeClr val="accent1"/>
            </a:solidFill>
            <a:ln>
              <a:noFill/>
            </a:ln>
            <a:effectLst/>
          </c:spPr>
          <c:invertIfNegative val="0"/>
          <c:cat>
            <c:numRef>
              <c:f>Sheet1!$A$21:$A$24</c:f>
              <c:numCache>
                <c:formatCode>General</c:formatCode>
                <c:ptCount val="4"/>
                <c:pt idx="0">
                  <c:v>2017</c:v>
                </c:pt>
                <c:pt idx="1">
                  <c:v>2018</c:v>
                </c:pt>
                <c:pt idx="2">
                  <c:v>2019</c:v>
                </c:pt>
                <c:pt idx="3">
                  <c:v>2020</c:v>
                </c:pt>
              </c:numCache>
            </c:numRef>
          </c:cat>
          <c:val>
            <c:numRef>
              <c:f>Sheet1!$B$21:$B$24</c:f>
              <c:numCache>
                <c:formatCode>General</c:formatCode>
                <c:ptCount val="4"/>
                <c:pt idx="0">
                  <c:v>92.8</c:v>
                </c:pt>
                <c:pt idx="1">
                  <c:v>94.4</c:v>
                </c:pt>
                <c:pt idx="2">
                  <c:v>97.1</c:v>
                </c:pt>
                <c:pt idx="3">
                  <c:v>95.6</c:v>
                </c:pt>
              </c:numCache>
            </c:numRef>
          </c:val>
          <c:extLst>
            <c:ext xmlns:c16="http://schemas.microsoft.com/office/drawing/2014/chart" uri="{C3380CC4-5D6E-409C-BE32-E72D297353CC}">
              <c16:uniqueId val="{00000000-9726-4C3D-A419-1A20DDD9D3E2}"/>
            </c:ext>
          </c:extLst>
        </c:ser>
        <c:dLbls>
          <c:showLegendKey val="0"/>
          <c:showVal val="0"/>
          <c:showCatName val="0"/>
          <c:showSerName val="0"/>
          <c:showPercent val="0"/>
          <c:showBubbleSize val="0"/>
        </c:dLbls>
        <c:gapWidth val="219"/>
        <c:overlap val="-27"/>
        <c:axId val="164091736"/>
        <c:axId val="412154648"/>
      </c:barChart>
      <c:catAx>
        <c:axId val="164091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154648"/>
        <c:crosses val="autoZero"/>
        <c:auto val="1"/>
        <c:lblAlgn val="ctr"/>
        <c:lblOffset val="100"/>
        <c:noMultiLvlLbl val="0"/>
      </c:catAx>
      <c:valAx>
        <c:axId val="412154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t>%</a:t>
                </a:r>
              </a:p>
            </c:rich>
          </c:tx>
          <c:layout>
            <c:manualLayout>
              <c:xMode val="edge"/>
              <c:yMode val="edge"/>
              <c:x val="3.3333333333333333E-2"/>
              <c:y val="0.4920774902994454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4091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dirty="0"/>
              <a:t>Degree Classification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4"/>
          <c:order val="0"/>
          <c:tx>
            <c:strRef>
              <c:f>Sheet1!$A$37</c:f>
              <c:strCache>
                <c:ptCount val="1"/>
                <c:pt idx="0">
                  <c:v>2017/18</c:v>
                </c:pt>
              </c:strCache>
            </c:strRef>
          </c:tx>
          <c:spPr>
            <a:solidFill>
              <a:schemeClr val="accent5"/>
            </a:solidFill>
            <a:ln>
              <a:noFill/>
            </a:ln>
            <a:effectLst/>
          </c:spPr>
          <c:invertIfNegative val="0"/>
          <c:val>
            <c:numRef>
              <c:f>Sheet1!$B$37:$F$37</c:f>
              <c:numCache>
                <c:formatCode>0.00%</c:formatCode>
                <c:ptCount val="5"/>
                <c:pt idx="0">
                  <c:v>0.32800000000000001</c:v>
                </c:pt>
                <c:pt idx="1">
                  <c:v>0.48299999999999998</c:v>
                </c:pt>
                <c:pt idx="2">
                  <c:v>0.18099999999999999</c:v>
                </c:pt>
                <c:pt idx="3">
                  <c:v>0.01</c:v>
                </c:pt>
                <c:pt idx="4">
                  <c:v>0</c:v>
                </c:pt>
              </c:numCache>
            </c:numRef>
          </c:val>
          <c:extLst>
            <c:ext xmlns:c16="http://schemas.microsoft.com/office/drawing/2014/chart" uri="{C3380CC4-5D6E-409C-BE32-E72D297353CC}">
              <c16:uniqueId val="{00000000-73CF-4770-ABA8-A8767F363189}"/>
            </c:ext>
          </c:extLst>
        </c:ser>
        <c:ser>
          <c:idx val="0"/>
          <c:order val="1"/>
          <c:tx>
            <c:strRef>
              <c:f>Sheet1!$A$38</c:f>
              <c:strCache>
                <c:ptCount val="1"/>
                <c:pt idx="0">
                  <c:v>2018/19</c:v>
                </c:pt>
              </c:strCache>
            </c:strRef>
          </c:tx>
          <c:spPr>
            <a:solidFill>
              <a:schemeClr val="accent1"/>
            </a:solidFill>
            <a:ln>
              <a:noFill/>
            </a:ln>
            <a:effectLst/>
          </c:spPr>
          <c:invertIfNegative val="0"/>
          <c:cat>
            <c:strRef>
              <c:f>Sheet1!$B$36:$G$36</c:f>
              <c:strCache>
                <c:ptCount val="5"/>
                <c:pt idx="0">
                  <c:v>First</c:v>
                </c:pt>
                <c:pt idx="1">
                  <c:v>2:1</c:v>
                </c:pt>
                <c:pt idx="2">
                  <c:v>2:2</c:v>
                </c:pt>
                <c:pt idx="3">
                  <c:v>Third</c:v>
                </c:pt>
                <c:pt idx="4">
                  <c:v>Pass</c:v>
                </c:pt>
              </c:strCache>
            </c:strRef>
          </c:cat>
          <c:val>
            <c:numRef>
              <c:f>Sheet1!$B$38:$G$38</c:f>
              <c:numCache>
                <c:formatCode>0.0%</c:formatCode>
                <c:ptCount val="6"/>
                <c:pt idx="0">
                  <c:v>0.374</c:v>
                </c:pt>
                <c:pt idx="1">
                  <c:v>0.32200000000000001</c:v>
                </c:pt>
                <c:pt idx="2">
                  <c:v>0.26100000000000001</c:v>
                </c:pt>
                <c:pt idx="3">
                  <c:v>0.03</c:v>
                </c:pt>
                <c:pt idx="4">
                  <c:v>0.01</c:v>
                </c:pt>
              </c:numCache>
            </c:numRef>
          </c:val>
          <c:extLst>
            <c:ext xmlns:c16="http://schemas.microsoft.com/office/drawing/2014/chart" uri="{C3380CC4-5D6E-409C-BE32-E72D297353CC}">
              <c16:uniqueId val="{00000001-73CF-4770-ABA8-A8767F363189}"/>
            </c:ext>
          </c:extLst>
        </c:ser>
        <c:ser>
          <c:idx val="1"/>
          <c:order val="2"/>
          <c:tx>
            <c:strRef>
              <c:f>Sheet1!$A$39</c:f>
              <c:strCache>
                <c:ptCount val="1"/>
                <c:pt idx="0">
                  <c:v>2019/20</c:v>
                </c:pt>
              </c:strCache>
            </c:strRef>
          </c:tx>
          <c:spPr>
            <a:solidFill>
              <a:schemeClr val="accent2"/>
            </a:solidFill>
            <a:ln>
              <a:noFill/>
            </a:ln>
            <a:effectLst/>
          </c:spPr>
          <c:invertIfNegative val="0"/>
          <c:cat>
            <c:strRef>
              <c:f>Sheet1!$B$36:$G$36</c:f>
              <c:strCache>
                <c:ptCount val="5"/>
                <c:pt idx="0">
                  <c:v>First</c:v>
                </c:pt>
                <c:pt idx="1">
                  <c:v>2:1</c:v>
                </c:pt>
                <c:pt idx="2">
                  <c:v>2:2</c:v>
                </c:pt>
                <c:pt idx="3">
                  <c:v>Third</c:v>
                </c:pt>
                <c:pt idx="4">
                  <c:v>Pass</c:v>
                </c:pt>
              </c:strCache>
            </c:strRef>
          </c:cat>
          <c:val>
            <c:numRef>
              <c:f>Sheet1!$B$39:$G$39</c:f>
              <c:numCache>
                <c:formatCode>0.0%</c:formatCode>
                <c:ptCount val="6"/>
                <c:pt idx="0">
                  <c:v>0.35799999999999998</c:v>
                </c:pt>
                <c:pt idx="1">
                  <c:v>0.46300000000000002</c:v>
                </c:pt>
                <c:pt idx="2">
                  <c:v>0.16300000000000001</c:v>
                </c:pt>
                <c:pt idx="3">
                  <c:v>0</c:v>
                </c:pt>
                <c:pt idx="4">
                  <c:v>0.02</c:v>
                </c:pt>
              </c:numCache>
            </c:numRef>
          </c:val>
          <c:extLst>
            <c:ext xmlns:c16="http://schemas.microsoft.com/office/drawing/2014/chart" uri="{C3380CC4-5D6E-409C-BE32-E72D297353CC}">
              <c16:uniqueId val="{00000002-73CF-4770-ABA8-A8767F363189}"/>
            </c:ext>
          </c:extLst>
        </c:ser>
        <c:ser>
          <c:idx val="2"/>
          <c:order val="3"/>
          <c:tx>
            <c:strRef>
              <c:f>Sheet1!$A$40</c:f>
              <c:strCache>
                <c:ptCount val="1"/>
                <c:pt idx="0">
                  <c:v>2020/21</c:v>
                </c:pt>
              </c:strCache>
            </c:strRef>
          </c:tx>
          <c:spPr>
            <a:solidFill>
              <a:schemeClr val="accent3"/>
            </a:solidFill>
            <a:ln>
              <a:noFill/>
            </a:ln>
            <a:effectLst/>
          </c:spPr>
          <c:invertIfNegative val="0"/>
          <c:cat>
            <c:strRef>
              <c:f>Sheet1!$B$36:$G$36</c:f>
              <c:strCache>
                <c:ptCount val="5"/>
                <c:pt idx="0">
                  <c:v>First</c:v>
                </c:pt>
                <c:pt idx="1">
                  <c:v>2:1</c:v>
                </c:pt>
                <c:pt idx="2">
                  <c:v>2:2</c:v>
                </c:pt>
                <c:pt idx="3">
                  <c:v>Third</c:v>
                </c:pt>
                <c:pt idx="4">
                  <c:v>Pass</c:v>
                </c:pt>
              </c:strCache>
            </c:strRef>
          </c:cat>
          <c:val>
            <c:numRef>
              <c:f>Sheet1!$B$40:$G$40</c:f>
              <c:numCache>
                <c:formatCode>0.0%</c:formatCode>
                <c:ptCount val="6"/>
                <c:pt idx="0">
                  <c:v>0.48599999999999999</c:v>
                </c:pt>
                <c:pt idx="1">
                  <c:v>0.437</c:v>
                </c:pt>
                <c:pt idx="2">
                  <c:v>7.6999999999999999E-2</c:v>
                </c:pt>
                <c:pt idx="3" formatCode="0%">
                  <c:v>0</c:v>
                </c:pt>
                <c:pt idx="4" formatCode="0%">
                  <c:v>0</c:v>
                </c:pt>
              </c:numCache>
            </c:numRef>
          </c:val>
          <c:extLst>
            <c:ext xmlns:c16="http://schemas.microsoft.com/office/drawing/2014/chart" uri="{C3380CC4-5D6E-409C-BE32-E72D297353CC}">
              <c16:uniqueId val="{00000003-73CF-4770-ABA8-A8767F363189}"/>
            </c:ext>
          </c:extLst>
        </c:ser>
        <c:ser>
          <c:idx val="3"/>
          <c:order val="4"/>
          <c:tx>
            <c:strRef>
              <c:f>Sheet1!$A$41</c:f>
              <c:strCache>
                <c:ptCount val="1"/>
                <c:pt idx="0">
                  <c:v>2021/22</c:v>
                </c:pt>
              </c:strCache>
            </c:strRef>
          </c:tx>
          <c:spPr>
            <a:solidFill>
              <a:schemeClr val="accent4"/>
            </a:solidFill>
            <a:ln>
              <a:noFill/>
            </a:ln>
            <a:effectLst/>
          </c:spPr>
          <c:invertIfNegative val="0"/>
          <c:val>
            <c:numRef>
              <c:f>Sheet1!$B$41:$G$41</c:f>
              <c:numCache>
                <c:formatCode>0.0%</c:formatCode>
                <c:ptCount val="6"/>
                <c:pt idx="0">
                  <c:v>0.41599999999999998</c:v>
                </c:pt>
                <c:pt idx="1">
                  <c:v>0.46400000000000002</c:v>
                </c:pt>
                <c:pt idx="2">
                  <c:v>0.114</c:v>
                </c:pt>
                <c:pt idx="3">
                  <c:v>0</c:v>
                </c:pt>
                <c:pt idx="4">
                  <c:v>0.01</c:v>
                </c:pt>
              </c:numCache>
            </c:numRef>
          </c:val>
          <c:extLst>
            <c:ext xmlns:c16="http://schemas.microsoft.com/office/drawing/2014/chart" uri="{C3380CC4-5D6E-409C-BE32-E72D297353CC}">
              <c16:uniqueId val="{00000004-73CF-4770-ABA8-A8767F363189}"/>
            </c:ext>
          </c:extLst>
        </c:ser>
        <c:dLbls>
          <c:showLegendKey val="0"/>
          <c:showVal val="0"/>
          <c:showCatName val="0"/>
          <c:showSerName val="0"/>
          <c:showPercent val="0"/>
          <c:showBubbleSize val="0"/>
        </c:dLbls>
        <c:gapWidth val="219"/>
        <c:overlap val="-27"/>
        <c:axId val="412155432"/>
        <c:axId val="412152688"/>
      </c:barChart>
      <c:catAx>
        <c:axId val="41215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152688"/>
        <c:crosses val="autoZero"/>
        <c:auto val="1"/>
        <c:lblAlgn val="ctr"/>
        <c:lblOffset val="100"/>
        <c:noMultiLvlLbl val="0"/>
      </c:catAx>
      <c:valAx>
        <c:axId val="412152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155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ata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1C1E0-2505-4C89-8A35-5007D30107E7}" type="doc">
      <dgm:prSet loTypeId="urn:microsoft.com/office/officeart/2005/8/layout/vList3" loCatId="picture" qsTypeId="urn:microsoft.com/office/officeart/2005/8/quickstyle/simple1" qsCatId="simple" csTypeId="urn:microsoft.com/office/officeart/2005/8/colors/accent1_2" csCatId="accent1" phldr="1"/>
      <dgm:spPr/>
    </dgm:pt>
    <dgm:pt modelId="{AFE387A1-292B-48CB-8C9F-C0F0E779F08E}">
      <dgm:prSet phldrT="[Text]"/>
      <dgm:spPr>
        <a:solidFill>
          <a:schemeClr val="accent2"/>
        </a:solidFill>
      </dgm:spPr>
      <dgm:t>
        <a:bodyPr/>
        <a:lstStyle/>
        <a:p>
          <a:r>
            <a:rPr lang="en-GB" dirty="0"/>
            <a:t>Creative &amp; Performance </a:t>
          </a:r>
        </a:p>
      </dgm:t>
    </dgm:pt>
    <dgm:pt modelId="{45C499E4-71F3-4299-B5C4-79F6904466C8}" type="parTrans" cxnId="{A07A3A05-849C-42B6-A64F-B30BEAA10E04}">
      <dgm:prSet/>
      <dgm:spPr/>
      <dgm:t>
        <a:bodyPr/>
        <a:lstStyle/>
        <a:p>
          <a:endParaRPr lang="en-GB"/>
        </a:p>
      </dgm:t>
    </dgm:pt>
    <dgm:pt modelId="{AB5783ED-FDB4-4AFD-9687-067FFB14D1D4}" type="sibTrans" cxnId="{A07A3A05-849C-42B6-A64F-B30BEAA10E04}">
      <dgm:prSet/>
      <dgm:spPr/>
      <dgm:t>
        <a:bodyPr/>
        <a:lstStyle/>
        <a:p>
          <a:endParaRPr lang="en-GB"/>
        </a:p>
      </dgm:t>
    </dgm:pt>
    <dgm:pt modelId="{E9DE7C40-4C18-4102-8D40-00E469CCD067}">
      <dgm:prSet phldrT="[Text]"/>
      <dgm:spPr>
        <a:solidFill>
          <a:schemeClr val="accent4">
            <a:lumMod val="75000"/>
          </a:schemeClr>
        </a:solidFill>
        <a:ln>
          <a:noFill/>
        </a:ln>
      </dgm:spPr>
      <dgm:t>
        <a:bodyPr/>
        <a:lstStyle/>
        <a:p>
          <a:r>
            <a:rPr lang="en-GB" dirty="0"/>
            <a:t>Faith, Culture, &amp; Community </a:t>
          </a:r>
        </a:p>
      </dgm:t>
    </dgm:pt>
    <dgm:pt modelId="{AD3ED73B-DF92-473F-BA76-F7F01C9C4FC5}" type="parTrans" cxnId="{F17F0D22-C938-4B1E-8428-7D0649070843}">
      <dgm:prSet/>
      <dgm:spPr/>
      <dgm:t>
        <a:bodyPr/>
        <a:lstStyle/>
        <a:p>
          <a:endParaRPr lang="en-GB"/>
        </a:p>
      </dgm:t>
    </dgm:pt>
    <dgm:pt modelId="{C18B1361-5788-4705-8EB2-7ABC9779B945}" type="sibTrans" cxnId="{F17F0D22-C938-4B1E-8428-7D0649070843}">
      <dgm:prSet/>
      <dgm:spPr/>
      <dgm:t>
        <a:bodyPr/>
        <a:lstStyle/>
        <a:p>
          <a:endParaRPr lang="en-GB"/>
        </a:p>
      </dgm:t>
    </dgm:pt>
    <dgm:pt modelId="{9889D78A-8637-4A45-A0AF-74934D678AEB}">
      <dgm:prSet phldrT="[Text]"/>
      <dgm:spPr>
        <a:solidFill>
          <a:srgbClr val="00B050"/>
        </a:solidFill>
        <a:ln>
          <a:noFill/>
        </a:ln>
      </dgm:spPr>
      <dgm:t>
        <a:bodyPr/>
        <a:lstStyle/>
        <a:p>
          <a:r>
            <a:rPr lang="en-GB" dirty="0"/>
            <a:t>Media &amp; Tech</a:t>
          </a:r>
        </a:p>
      </dgm:t>
    </dgm:pt>
    <dgm:pt modelId="{E97F626F-9670-440E-9774-BE45B9BDD081}" type="parTrans" cxnId="{3D2292A8-ABAF-4BCC-85DF-6CA38D9BC552}">
      <dgm:prSet/>
      <dgm:spPr/>
      <dgm:t>
        <a:bodyPr/>
        <a:lstStyle/>
        <a:p>
          <a:endParaRPr lang="en-GB"/>
        </a:p>
      </dgm:t>
    </dgm:pt>
    <dgm:pt modelId="{3CB1CAAA-A869-4BF7-869B-57FE1506C9C8}" type="sibTrans" cxnId="{3D2292A8-ABAF-4BCC-85DF-6CA38D9BC552}">
      <dgm:prSet/>
      <dgm:spPr/>
      <dgm:t>
        <a:bodyPr/>
        <a:lstStyle/>
        <a:p>
          <a:endParaRPr lang="en-GB"/>
        </a:p>
      </dgm:t>
    </dgm:pt>
    <dgm:pt modelId="{6A7C7C14-AAEB-4F04-A478-FD92FB7B6B75}">
      <dgm:prSet/>
      <dgm:spPr>
        <a:solidFill>
          <a:srgbClr val="C40862"/>
        </a:solidFill>
      </dgm:spPr>
      <dgm:t>
        <a:bodyPr/>
        <a:lstStyle/>
        <a:p>
          <a:r>
            <a:rPr lang="en-GB" dirty="0"/>
            <a:t>Academic &amp; Departmental</a:t>
          </a:r>
        </a:p>
      </dgm:t>
    </dgm:pt>
    <dgm:pt modelId="{4C313AF5-7C97-4167-B46A-247A733A7C76}" type="parTrans" cxnId="{5867406D-5063-46B2-9E1F-92AA5521C4FB}">
      <dgm:prSet/>
      <dgm:spPr/>
      <dgm:t>
        <a:bodyPr/>
        <a:lstStyle/>
        <a:p>
          <a:endParaRPr lang="en-GB"/>
        </a:p>
      </dgm:t>
    </dgm:pt>
    <dgm:pt modelId="{2CEB30C5-5B74-4E0B-9DAE-77E4B58F3EE8}" type="sibTrans" cxnId="{5867406D-5063-46B2-9E1F-92AA5521C4FB}">
      <dgm:prSet/>
      <dgm:spPr/>
      <dgm:t>
        <a:bodyPr/>
        <a:lstStyle/>
        <a:p>
          <a:endParaRPr lang="en-GB"/>
        </a:p>
      </dgm:t>
    </dgm:pt>
    <dgm:pt modelId="{BC213031-F0D0-4D53-AAD2-314C8E43374D}" type="pres">
      <dgm:prSet presAssocID="{0661C1E0-2505-4C89-8A35-5007D30107E7}" presName="linearFlow" presStyleCnt="0">
        <dgm:presLayoutVars>
          <dgm:dir/>
          <dgm:resizeHandles val="exact"/>
        </dgm:presLayoutVars>
      </dgm:prSet>
      <dgm:spPr/>
    </dgm:pt>
    <dgm:pt modelId="{496D8CD1-D76F-4F1F-8A13-064CD72913C9}" type="pres">
      <dgm:prSet presAssocID="{6A7C7C14-AAEB-4F04-A478-FD92FB7B6B75}" presName="composite" presStyleCnt="0"/>
      <dgm:spPr/>
    </dgm:pt>
    <dgm:pt modelId="{E7C7FF57-195A-496C-8415-DF046D970434}" type="pres">
      <dgm:prSet presAssocID="{6A7C7C14-AAEB-4F04-A478-FD92FB7B6B75}"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aduation cap with solid fill"/>
        </a:ext>
      </dgm:extLst>
    </dgm:pt>
    <dgm:pt modelId="{E73A2F11-0051-422B-A749-CB13CEAEA7B1}" type="pres">
      <dgm:prSet presAssocID="{6A7C7C14-AAEB-4F04-A478-FD92FB7B6B75}" presName="txShp" presStyleLbl="node1" presStyleIdx="0" presStyleCnt="4">
        <dgm:presLayoutVars>
          <dgm:bulletEnabled val="1"/>
        </dgm:presLayoutVars>
      </dgm:prSet>
      <dgm:spPr/>
    </dgm:pt>
    <dgm:pt modelId="{DDEBE08C-A3D1-4407-9E1A-97B5AF989A8C}" type="pres">
      <dgm:prSet presAssocID="{2CEB30C5-5B74-4E0B-9DAE-77E4B58F3EE8}" presName="spacing" presStyleCnt="0"/>
      <dgm:spPr/>
    </dgm:pt>
    <dgm:pt modelId="{4B7B64F9-9C5D-4F2C-B4AA-EE4141E7B470}" type="pres">
      <dgm:prSet presAssocID="{AFE387A1-292B-48CB-8C9F-C0F0E779F08E}" presName="composite" presStyleCnt="0"/>
      <dgm:spPr/>
    </dgm:pt>
    <dgm:pt modelId="{E5273070-42DC-4F26-B429-F7E2E36BD460}" type="pres">
      <dgm:prSet presAssocID="{AFE387A1-292B-48CB-8C9F-C0F0E779F08E}" presName="imgShp"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rama with solid fill"/>
        </a:ext>
      </dgm:extLst>
    </dgm:pt>
    <dgm:pt modelId="{148002AA-9297-4334-B5A5-788C95A34933}" type="pres">
      <dgm:prSet presAssocID="{AFE387A1-292B-48CB-8C9F-C0F0E779F08E}" presName="txShp" presStyleLbl="node1" presStyleIdx="1" presStyleCnt="4">
        <dgm:presLayoutVars>
          <dgm:bulletEnabled val="1"/>
        </dgm:presLayoutVars>
      </dgm:prSet>
      <dgm:spPr/>
    </dgm:pt>
    <dgm:pt modelId="{5754977A-DCA0-424C-A126-34AF3C58299F}" type="pres">
      <dgm:prSet presAssocID="{AB5783ED-FDB4-4AFD-9687-067FFB14D1D4}" presName="spacing" presStyleCnt="0"/>
      <dgm:spPr/>
    </dgm:pt>
    <dgm:pt modelId="{99C3EEF8-C905-415F-9AF1-3E8325B60B02}" type="pres">
      <dgm:prSet presAssocID="{E9DE7C40-4C18-4102-8D40-00E469CCD067}" presName="composite" presStyleCnt="0"/>
      <dgm:spPr/>
    </dgm:pt>
    <dgm:pt modelId="{E2DD46BB-2AF6-4ADB-8F91-D6B5C825DD8A}" type="pres">
      <dgm:prSet presAssocID="{E9DE7C40-4C18-4102-8D40-00E469CCD067}"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6D4E03C0-5CCF-431D-8863-CBE1B1911F42}" type="pres">
      <dgm:prSet presAssocID="{E9DE7C40-4C18-4102-8D40-00E469CCD067}" presName="txShp" presStyleLbl="node1" presStyleIdx="2" presStyleCnt="4">
        <dgm:presLayoutVars>
          <dgm:bulletEnabled val="1"/>
        </dgm:presLayoutVars>
      </dgm:prSet>
      <dgm:spPr/>
    </dgm:pt>
    <dgm:pt modelId="{8DB974D5-7B87-45CE-86E2-F2D6823F9477}" type="pres">
      <dgm:prSet presAssocID="{C18B1361-5788-4705-8EB2-7ABC9779B945}" presName="spacing" presStyleCnt="0"/>
      <dgm:spPr/>
    </dgm:pt>
    <dgm:pt modelId="{4052E949-B09C-4565-A321-40E25D4D3E86}" type="pres">
      <dgm:prSet presAssocID="{9889D78A-8637-4A45-A0AF-74934D678AEB}" presName="composite" presStyleCnt="0"/>
      <dgm:spPr/>
    </dgm:pt>
    <dgm:pt modelId="{CFBAF102-E714-4639-9ACB-629275ED173E}" type="pres">
      <dgm:prSet presAssocID="{9889D78A-8637-4A45-A0AF-74934D678AEB}" presName="imgShp" presStyleLbl="fgImgPlac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Of Things with solid fill"/>
        </a:ext>
      </dgm:extLst>
    </dgm:pt>
    <dgm:pt modelId="{9D8B5BCE-B1AF-44EA-B9A7-4F7B2C7CB637}" type="pres">
      <dgm:prSet presAssocID="{9889D78A-8637-4A45-A0AF-74934D678AEB}" presName="txShp" presStyleLbl="node1" presStyleIdx="3" presStyleCnt="4">
        <dgm:presLayoutVars>
          <dgm:bulletEnabled val="1"/>
        </dgm:presLayoutVars>
      </dgm:prSet>
      <dgm:spPr/>
    </dgm:pt>
  </dgm:ptLst>
  <dgm:cxnLst>
    <dgm:cxn modelId="{A07A3A05-849C-42B6-A64F-B30BEAA10E04}" srcId="{0661C1E0-2505-4C89-8A35-5007D30107E7}" destId="{AFE387A1-292B-48CB-8C9F-C0F0E779F08E}" srcOrd="1" destOrd="0" parTransId="{45C499E4-71F3-4299-B5C4-79F6904466C8}" sibTransId="{AB5783ED-FDB4-4AFD-9687-067FFB14D1D4}"/>
    <dgm:cxn modelId="{65BF7F0F-90BA-41F0-82ED-3A256BE0D37F}" type="presOf" srcId="{0661C1E0-2505-4C89-8A35-5007D30107E7}" destId="{BC213031-F0D0-4D53-AAD2-314C8E43374D}" srcOrd="0" destOrd="0" presId="urn:microsoft.com/office/officeart/2005/8/layout/vList3"/>
    <dgm:cxn modelId="{F17F0D22-C938-4B1E-8428-7D0649070843}" srcId="{0661C1E0-2505-4C89-8A35-5007D30107E7}" destId="{E9DE7C40-4C18-4102-8D40-00E469CCD067}" srcOrd="2" destOrd="0" parTransId="{AD3ED73B-DF92-473F-BA76-F7F01C9C4FC5}" sibTransId="{C18B1361-5788-4705-8EB2-7ABC9779B945}"/>
    <dgm:cxn modelId="{9989813D-BD6C-4F17-9060-0730EAD49BB1}" type="presOf" srcId="{6A7C7C14-AAEB-4F04-A478-FD92FB7B6B75}" destId="{E73A2F11-0051-422B-A749-CB13CEAEA7B1}" srcOrd="0" destOrd="0" presId="urn:microsoft.com/office/officeart/2005/8/layout/vList3"/>
    <dgm:cxn modelId="{7CC4664E-6EA3-4EA7-B8D8-CCF1B34CE451}" type="presOf" srcId="{9889D78A-8637-4A45-A0AF-74934D678AEB}" destId="{9D8B5BCE-B1AF-44EA-B9A7-4F7B2C7CB637}" srcOrd="0" destOrd="0" presId="urn:microsoft.com/office/officeart/2005/8/layout/vList3"/>
    <dgm:cxn modelId="{5867406D-5063-46B2-9E1F-92AA5521C4FB}" srcId="{0661C1E0-2505-4C89-8A35-5007D30107E7}" destId="{6A7C7C14-AAEB-4F04-A478-FD92FB7B6B75}" srcOrd="0" destOrd="0" parTransId="{4C313AF5-7C97-4167-B46A-247A733A7C76}" sibTransId="{2CEB30C5-5B74-4E0B-9DAE-77E4B58F3EE8}"/>
    <dgm:cxn modelId="{3D2292A8-ABAF-4BCC-85DF-6CA38D9BC552}" srcId="{0661C1E0-2505-4C89-8A35-5007D30107E7}" destId="{9889D78A-8637-4A45-A0AF-74934D678AEB}" srcOrd="3" destOrd="0" parTransId="{E97F626F-9670-440E-9774-BE45B9BDD081}" sibTransId="{3CB1CAAA-A869-4BF7-869B-57FE1506C9C8}"/>
    <dgm:cxn modelId="{80F080B9-3008-4FF4-AB50-FCB792C450C6}" type="presOf" srcId="{E9DE7C40-4C18-4102-8D40-00E469CCD067}" destId="{6D4E03C0-5CCF-431D-8863-CBE1B1911F42}" srcOrd="0" destOrd="0" presId="urn:microsoft.com/office/officeart/2005/8/layout/vList3"/>
    <dgm:cxn modelId="{9108C4F0-54DF-478C-9A1B-4AC8178E332C}" type="presOf" srcId="{AFE387A1-292B-48CB-8C9F-C0F0E779F08E}" destId="{148002AA-9297-4334-B5A5-788C95A34933}" srcOrd="0" destOrd="0" presId="urn:microsoft.com/office/officeart/2005/8/layout/vList3"/>
    <dgm:cxn modelId="{B7B0F7F0-C1D1-4276-99D4-0290606AA208}" type="presParOf" srcId="{BC213031-F0D0-4D53-AAD2-314C8E43374D}" destId="{496D8CD1-D76F-4F1F-8A13-064CD72913C9}" srcOrd="0" destOrd="0" presId="urn:microsoft.com/office/officeart/2005/8/layout/vList3"/>
    <dgm:cxn modelId="{A21D0D06-EFD3-4F6D-9F99-4AED855BB863}" type="presParOf" srcId="{496D8CD1-D76F-4F1F-8A13-064CD72913C9}" destId="{E7C7FF57-195A-496C-8415-DF046D970434}" srcOrd="0" destOrd="0" presId="urn:microsoft.com/office/officeart/2005/8/layout/vList3"/>
    <dgm:cxn modelId="{8E3AAE16-2CAE-49FC-856D-2771074B997A}" type="presParOf" srcId="{496D8CD1-D76F-4F1F-8A13-064CD72913C9}" destId="{E73A2F11-0051-422B-A749-CB13CEAEA7B1}" srcOrd="1" destOrd="0" presId="urn:microsoft.com/office/officeart/2005/8/layout/vList3"/>
    <dgm:cxn modelId="{8C5C0592-601C-4153-97FC-D903715547C5}" type="presParOf" srcId="{BC213031-F0D0-4D53-AAD2-314C8E43374D}" destId="{DDEBE08C-A3D1-4407-9E1A-97B5AF989A8C}" srcOrd="1" destOrd="0" presId="urn:microsoft.com/office/officeart/2005/8/layout/vList3"/>
    <dgm:cxn modelId="{3589712E-727F-4250-AC71-C5D6C714E550}" type="presParOf" srcId="{BC213031-F0D0-4D53-AAD2-314C8E43374D}" destId="{4B7B64F9-9C5D-4F2C-B4AA-EE4141E7B470}" srcOrd="2" destOrd="0" presId="urn:microsoft.com/office/officeart/2005/8/layout/vList3"/>
    <dgm:cxn modelId="{C2B68308-3A2A-4F47-BF61-E3F07D8E3957}" type="presParOf" srcId="{4B7B64F9-9C5D-4F2C-B4AA-EE4141E7B470}" destId="{E5273070-42DC-4F26-B429-F7E2E36BD460}" srcOrd="0" destOrd="0" presId="urn:microsoft.com/office/officeart/2005/8/layout/vList3"/>
    <dgm:cxn modelId="{5FB3150D-FA21-47FC-B9A4-03E949E3E12F}" type="presParOf" srcId="{4B7B64F9-9C5D-4F2C-B4AA-EE4141E7B470}" destId="{148002AA-9297-4334-B5A5-788C95A34933}" srcOrd="1" destOrd="0" presId="urn:microsoft.com/office/officeart/2005/8/layout/vList3"/>
    <dgm:cxn modelId="{054CEB89-AB3E-4574-9191-20C226C54691}" type="presParOf" srcId="{BC213031-F0D0-4D53-AAD2-314C8E43374D}" destId="{5754977A-DCA0-424C-A126-34AF3C58299F}" srcOrd="3" destOrd="0" presId="urn:microsoft.com/office/officeart/2005/8/layout/vList3"/>
    <dgm:cxn modelId="{9148223E-404E-406D-A20E-43670DDD76E2}" type="presParOf" srcId="{BC213031-F0D0-4D53-AAD2-314C8E43374D}" destId="{99C3EEF8-C905-415F-9AF1-3E8325B60B02}" srcOrd="4" destOrd="0" presId="urn:microsoft.com/office/officeart/2005/8/layout/vList3"/>
    <dgm:cxn modelId="{CC15808E-294F-4C0D-B082-42EB5914C591}" type="presParOf" srcId="{99C3EEF8-C905-415F-9AF1-3E8325B60B02}" destId="{E2DD46BB-2AF6-4ADB-8F91-D6B5C825DD8A}" srcOrd="0" destOrd="0" presId="urn:microsoft.com/office/officeart/2005/8/layout/vList3"/>
    <dgm:cxn modelId="{03E91163-AE8A-4635-9897-41EA2D66263C}" type="presParOf" srcId="{99C3EEF8-C905-415F-9AF1-3E8325B60B02}" destId="{6D4E03C0-5CCF-431D-8863-CBE1B1911F42}" srcOrd="1" destOrd="0" presId="urn:microsoft.com/office/officeart/2005/8/layout/vList3"/>
    <dgm:cxn modelId="{5FAECAAA-8D24-4156-B1DB-4A662D2BB5AF}" type="presParOf" srcId="{BC213031-F0D0-4D53-AAD2-314C8E43374D}" destId="{8DB974D5-7B87-45CE-86E2-F2D6823F9477}" srcOrd="5" destOrd="0" presId="urn:microsoft.com/office/officeart/2005/8/layout/vList3"/>
    <dgm:cxn modelId="{A21AF635-5489-4491-8F95-184494C4B687}" type="presParOf" srcId="{BC213031-F0D0-4D53-AAD2-314C8E43374D}" destId="{4052E949-B09C-4565-A321-40E25D4D3E86}" srcOrd="6" destOrd="0" presId="urn:microsoft.com/office/officeart/2005/8/layout/vList3"/>
    <dgm:cxn modelId="{8CBF5FCC-F094-4689-9AA0-700D652189DF}" type="presParOf" srcId="{4052E949-B09C-4565-A321-40E25D4D3E86}" destId="{CFBAF102-E714-4639-9ACB-629275ED173E}" srcOrd="0" destOrd="0" presId="urn:microsoft.com/office/officeart/2005/8/layout/vList3"/>
    <dgm:cxn modelId="{56C97200-A129-44B3-972A-F59F920FCA16}" type="presParOf" srcId="{4052E949-B09C-4565-A321-40E25D4D3E86}" destId="{9D8B5BCE-B1AF-44EA-B9A7-4F7B2C7CB63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ED0EE7-4683-4030-A898-240F3973FD02}" type="doc">
      <dgm:prSet loTypeId="urn:microsoft.com/office/officeart/2005/8/layout/vList3" loCatId="picture" qsTypeId="urn:microsoft.com/office/officeart/2005/8/quickstyle/simple1" qsCatId="simple" csTypeId="urn:microsoft.com/office/officeart/2005/8/colors/accent1_2" csCatId="accent1" phldr="1"/>
      <dgm:spPr/>
    </dgm:pt>
    <dgm:pt modelId="{C76B2C5D-96FE-4117-9994-E38E75574EB5}">
      <dgm:prSet phldrT="[Text]"/>
      <dgm:spPr>
        <a:solidFill>
          <a:srgbClr val="00B0F0"/>
        </a:solidFill>
        <a:ln>
          <a:noFill/>
        </a:ln>
      </dgm:spPr>
      <dgm:t>
        <a:bodyPr/>
        <a:lstStyle/>
        <a:p>
          <a:r>
            <a:rPr lang="en-GB" dirty="0"/>
            <a:t>Political &amp; Campaigning </a:t>
          </a:r>
        </a:p>
      </dgm:t>
    </dgm:pt>
    <dgm:pt modelId="{6C52F155-23DE-4F65-949F-29CD102CB25B}" type="parTrans" cxnId="{E0B75283-D198-471F-AF42-3EFA4AB35258}">
      <dgm:prSet/>
      <dgm:spPr/>
      <dgm:t>
        <a:bodyPr/>
        <a:lstStyle/>
        <a:p>
          <a:endParaRPr lang="en-GB"/>
        </a:p>
      </dgm:t>
    </dgm:pt>
    <dgm:pt modelId="{F2F3DDE9-78D6-4A30-BD54-7F179ED64C2C}" type="sibTrans" cxnId="{E0B75283-D198-471F-AF42-3EFA4AB35258}">
      <dgm:prSet/>
      <dgm:spPr/>
      <dgm:t>
        <a:bodyPr/>
        <a:lstStyle/>
        <a:p>
          <a:endParaRPr lang="en-GB"/>
        </a:p>
      </dgm:t>
    </dgm:pt>
    <dgm:pt modelId="{BC3CA448-9B3E-4AA4-B4AB-F4B32D29D793}">
      <dgm:prSet phldrT="[Text]"/>
      <dgm:spPr>
        <a:solidFill>
          <a:schemeClr val="accent1">
            <a:lumMod val="75000"/>
          </a:schemeClr>
        </a:solidFill>
        <a:ln>
          <a:noFill/>
        </a:ln>
      </dgm:spPr>
      <dgm:t>
        <a:bodyPr/>
        <a:lstStyle/>
        <a:p>
          <a:r>
            <a:rPr lang="en-GB" dirty="0"/>
            <a:t>Special Interest </a:t>
          </a:r>
        </a:p>
      </dgm:t>
    </dgm:pt>
    <dgm:pt modelId="{CD70FC65-B375-4A58-9AD2-AA0F528E2AD5}" type="parTrans" cxnId="{9C5FDCE0-33D6-4B34-99B6-26621181E435}">
      <dgm:prSet/>
      <dgm:spPr/>
      <dgm:t>
        <a:bodyPr/>
        <a:lstStyle/>
        <a:p>
          <a:endParaRPr lang="en-GB"/>
        </a:p>
      </dgm:t>
    </dgm:pt>
    <dgm:pt modelId="{E43DE46C-2F9D-41BA-9B96-C4FA5AD80049}" type="sibTrans" cxnId="{9C5FDCE0-33D6-4B34-99B6-26621181E435}">
      <dgm:prSet/>
      <dgm:spPr/>
      <dgm:t>
        <a:bodyPr/>
        <a:lstStyle/>
        <a:p>
          <a:endParaRPr lang="en-GB"/>
        </a:p>
      </dgm:t>
    </dgm:pt>
    <dgm:pt modelId="{58B5AF0A-6800-41AA-BCF0-DD2532DF2365}">
      <dgm:prSet phldrT="[Text]"/>
      <dgm:spPr>
        <a:solidFill>
          <a:srgbClr val="7030A0"/>
        </a:solidFill>
        <a:ln>
          <a:noFill/>
        </a:ln>
      </dgm:spPr>
      <dgm:t>
        <a:bodyPr/>
        <a:lstStyle/>
        <a:p>
          <a:r>
            <a:rPr lang="en-GB" dirty="0"/>
            <a:t>Sports &amp; Recreational</a:t>
          </a:r>
        </a:p>
      </dgm:t>
    </dgm:pt>
    <dgm:pt modelId="{F1C2018B-75FA-4322-97DD-6B5EA0FA34FC}" type="parTrans" cxnId="{2CD10DFD-D341-49BE-B4C0-C008F842085A}">
      <dgm:prSet/>
      <dgm:spPr/>
      <dgm:t>
        <a:bodyPr/>
        <a:lstStyle/>
        <a:p>
          <a:endParaRPr lang="en-GB"/>
        </a:p>
      </dgm:t>
    </dgm:pt>
    <dgm:pt modelId="{79D89D99-1F0D-44DB-9044-B371D8A6A77D}" type="sibTrans" cxnId="{2CD10DFD-D341-49BE-B4C0-C008F842085A}">
      <dgm:prSet/>
      <dgm:spPr/>
      <dgm:t>
        <a:bodyPr/>
        <a:lstStyle/>
        <a:p>
          <a:endParaRPr lang="en-GB"/>
        </a:p>
      </dgm:t>
    </dgm:pt>
    <dgm:pt modelId="{E52109E4-59BC-40EF-92DB-25CC255A827A}" type="pres">
      <dgm:prSet presAssocID="{32ED0EE7-4683-4030-A898-240F3973FD02}" presName="linearFlow" presStyleCnt="0">
        <dgm:presLayoutVars>
          <dgm:dir/>
          <dgm:resizeHandles val="exact"/>
        </dgm:presLayoutVars>
      </dgm:prSet>
      <dgm:spPr/>
    </dgm:pt>
    <dgm:pt modelId="{CDDD53DC-93F7-4731-994A-1E125D590175}" type="pres">
      <dgm:prSet presAssocID="{C76B2C5D-96FE-4117-9994-E38E75574EB5}" presName="composite" presStyleCnt="0"/>
      <dgm:spPr/>
    </dgm:pt>
    <dgm:pt modelId="{333782FC-7EAD-4769-8EA7-DCFF80E19CA6}" type="pres">
      <dgm:prSet presAssocID="{C76B2C5D-96FE-4117-9994-E38E75574EB5}"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cturer with solid fill"/>
        </a:ext>
      </dgm:extLst>
    </dgm:pt>
    <dgm:pt modelId="{5D695284-D6E4-4927-B31A-E5445A1693D7}" type="pres">
      <dgm:prSet presAssocID="{C76B2C5D-96FE-4117-9994-E38E75574EB5}" presName="txShp" presStyleLbl="node1" presStyleIdx="0" presStyleCnt="3">
        <dgm:presLayoutVars>
          <dgm:bulletEnabled val="1"/>
        </dgm:presLayoutVars>
      </dgm:prSet>
      <dgm:spPr/>
    </dgm:pt>
    <dgm:pt modelId="{074B472C-18B3-43C3-9BAA-BF962D7580BB}" type="pres">
      <dgm:prSet presAssocID="{F2F3DDE9-78D6-4A30-BD54-7F179ED64C2C}" presName="spacing" presStyleCnt="0"/>
      <dgm:spPr/>
    </dgm:pt>
    <dgm:pt modelId="{D2F68511-4B09-4800-B049-541890A863EB}" type="pres">
      <dgm:prSet presAssocID="{BC3CA448-9B3E-4AA4-B4AB-F4B32D29D793}" presName="composite" presStyleCnt="0"/>
      <dgm:spPr/>
    </dgm:pt>
    <dgm:pt modelId="{EF727A9C-1286-457C-8765-795E9331F48B}" type="pres">
      <dgm:prSet presAssocID="{BC3CA448-9B3E-4AA4-B4AB-F4B32D29D793}" presName="imgShp"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mera with solid fill"/>
        </a:ext>
      </dgm:extLst>
    </dgm:pt>
    <dgm:pt modelId="{E24FAB5A-4414-4D0C-8BA6-820F55072ED1}" type="pres">
      <dgm:prSet presAssocID="{BC3CA448-9B3E-4AA4-B4AB-F4B32D29D793}" presName="txShp" presStyleLbl="node1" presStyleIdx="1" presStyleCnt="3">
        <dgm:presLayoutVars>
          <dgm:bulletEnabled val="1"/>
        </dgm:presLayoutVars>
      </dgm:prSet>
      <dgm:spPr/>
    </dgm:pt>
    <dgm:pt modelId="{9B593DCA-FBB6-4B07-AFB7-FD92AA302B48}" type="pres">
      <dgm:prSet presAssocID="{E43DE46C-2F9D-41BA-9B96-C4FA5AD80049}" presName="spacing" presStyleCnt="0"/>
      <dgm:spPr/>
    </dgm:pt>
    <dgm:pt modelId="{951D8F17-C238-4508-ABF4-536735181CAC}" type="pres">
      <dgm:prSet presAssocID="{58B5AF0A-6800-41AA-BCF0-DD2532DF2365}" presName="composite" presStyleCnt="0"/>
      <dgm:spPr/>
    </dgm:pt>
    <dgm:pt modelId="{0088BF48-EBC7-478B-8F9A-9DD9F382EE0B}" type="pres">
      <dgm:prSet presAssocID="{58B5AF0A-6800-41AA-BCF0-DD2532DF2365}" presName="imgShp"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umbbell with solid fill"/>
        </a:ext>
      </dgm:extLst>
    </dgm:pt>
    <dgm:pt modelId="{8D8AC5AE-8287-4505-A9A9-6024B118246C}" type="pres">
      <dgm:prSet presAssocID="{58B5AF0A-6800-41AA-BCF0-DD2532DF2365}" presName="txShp" presStyleLbl="node1" presStyleIdx="2" presStyleCnt="3">
        <dgm:presLayoutVars>
          <dgm:bulletEnabled val="1"/>
        </dgm:presLayoutVars>
      </dgm:prSet>
      <dgm:spPr/>
    </dgm:pt>
  </dgm:ptLst>
  <dgm:cxnLst>
    <dgm:cxn modelId="{759F1405-2800-4817-A748-8472DBDEAA9D}" type="presOf" srcId="{C76B2C5D-96FE-4117-9994-E38E75574EB5}" destId="{5D695284-D6E4-4927-B31A-E5445A1693D7}" srcOrd="0" destOrd="0" presId="urn:microsoft.com/office/officeart/2005/8/layout/vList3"/>
    <dgm:cxn modelId="{AB8AA16C-9806-407B-B6B8-A406D5FA3B24}" type="presOf" srcId="{32ED0EE7-4683-4030-A898-240F3973FD02}" destId="{E52109E4-59BC-40EF-92DB-25CC255A827A}" srcOrd="0" destOrd="0" presId="urn:microsoft.com/office/officeart/2005/8/layout/vList3"/>
    <dgm:cxn modelId="{B797456E-9389-4744-BC5E-20B4E4C9C2EE}" type="presOf" srcId="{BC3CA448-9B3E-4AA4-B4AB-F4B32D29D793}" destId="{E24FAB5A-4414-4D0C-8BA6-820F55072ED1}" srcOrd="0" destOrd="0" presId="urn:microsoft.com/office/officeart/2005/8/layout/vList3"/>
    <dgm:cxn modelId="{E0B75283-D198-471F-AF42-3EFA4AB35258}" srcId="{32ED0EE7-4683-4030-A898-240F3973FD02}" destId="{C76B2C5D-96FE-4117-9994-E38E75574EB5}" srcOrd="0" destOrd="0" parTransId="{6C52F155-23DE-4F65-949F-29CD102CB25B}" sibTransId="{F2F3DDE9-78D6-4A30-BD54-7F179ED64C2C}"/>
    <dgm:cxn modelId="{6F16D9A5-408B-4AA1-B845-B03397D0AE05}" type="presOf" srcId="{58B5AF0A-6800-41AA-BCF0-DD2532DF2365}" destId="{8D8AC5AE-8287-4505-A9A9-6024B118246C}" srcOrd="0" destOrd="0" presId="urn:microsoft.com/office/officeart/2005/8/layout/vList3"/>
    <dgm:cxn modelId="{9C5FDCE0-33D6-4B34-99B6-26621181E435}" srcId="{32ED0EE7-4683-4030-A898-240F3973FD02}" destId="{BC3CA448-9B3E-4AA4-B4AB-F4B32D29D793}" srcOrd="1" destOrd="0" parTransId="{CD70FC65-B375-4A58-9AD2-AA0F528E2AD5}" sibTransId="{E43DE46C-2F9D-41BA-9B96-C4FA5AD80049}"/>
    <dgm:cxn modelId="{2CD10DFD-D341-49BE-B4C0-C008F842085A}" srcId="{32ED0EE7-4683-4030-A898-240F3973FD02}" destId="{58B5AF0A-6800-41AA-BCF0-DD2532DF2365}" srcOrd="2" destOrd="0" parTransId="{F1C2018B-75FA-4322-97DD-6B5EA0FA34FC}" sibTransId="{79D89D99-1F0D-44DB-9044-B371D8A6A77D}"/>
    <dgm:cxn modelId="{C8238F74-1570-4791-B03B-6A051F12BD22}" type="presParOf" srcId="{E52109E4-59BC-40EF-92DB-25CC255A827A}" destId="{CDDD53DC-93F7-4731-994A-1E125D590175}" srcOrd="0" destOrd="0" presId="urn:microsoft.com/office/officeart/2005/8/layout/vList3"/>
    <dgm:cxn modelId="{1E648323-6847-4095-ACEC-509AEEFD8399}" type="presParOf" srcId="{CDDD53DC-93F7-4731-994A-1E125D590175}" destId="{333782FC-7EAD-4769-8EA7-DCFF80E19CA6}" srcOrd="0" destOrd="0" presId="urn:microsoft.com/office/officeart/2005/8/layout/vList3"/>
    <dgm:cxn modelId="{D548F31C-FCF0-48FF-BFEF-AB58A0F4AD63}" type="presParOf" srcId="{CDDD53DC-93F7-4731-994A-1E125D590175}" destId="{5D695284-D6E4-4927-B31A-E5445A1693D7}" srcOrd="1" destOrd="0" presId="urn:microsoft.com/office/officeart/2005/8/layout/vList3"/>
    <dgm:cxn modelId="{4D2B8020-04FC-4737-8F45-228F96503E1C}" type="presParOf" srcId="{E52109E4-59BC-40EF-92DB-25CC255A827A}" destId="{074B472C-18B3-43C3-9BAA-BF962D7580BB}" srcOrd="1" destOrd="0" presId="urn:microsoft.com/office/officeart/2005/8/layout/vList3"/>
    <dgm:cxn modelId="{59CB47A1-51CB-4D76-862A-E1A7ED14DB19}" type="presParOf" srcId="{E52109E4-59BC-40EF-92DB-25CC255A827A}" destId="{D2F68511-4B09-4800-B049-541890A863EB}" srcOrd="2" destOrd="0" presId="urn:microsoft.com/office/officeart/2005/8/layout/vList3"/>
    <dgm:cxn modelId="{934FE3F9-73DA-4843-AC84-251D040A4A5E}" type="presParOf" srcId="{D2F68511-4B09-4800-B049-541890A863EB}" destId="{EF727A9C-1286-457C-8765-795E9331F48B}" srcOrd="0" destOrd="0" presId="urn:microsoft.com/office/officeart/2005/8/layout/vList3"/>
    <dgm:cxn modelId="{170115AC-2B59-4DE5-8025-D214932DFCC3}" type="presParOf" srcId="{D2F68511-4B09-4800-B049-541890A863EB}" destId="{E24FAB5A-4414-4D0C-8BA6-820F55072ED1}" srcOrd="1" destOrd="0" presId="urn:microsoft.com/office/officeart/2005/8/layout/vList3"/>
    <dgm:cxn modelId="{F1B9D944-15B9-4CDB-A796-DB164A28827D}" type="presParOf" srcId="{E52109E4-59BC-40EF-92DB-25CC255A827A}" destId="{9B593DCA-FBB6-4B07-AFB7-FD92AA302B48}" srcOrd="3" destOrd="0" presId="urn:microsoft.com/office/officeart/2005/8/layout/vList3"/>
    <dgm:cxn modelId="{C9930757-3872-461B-93A9-7A49DF3D6827}" type="presParOf" srcId="{E52109E4-59BC-40EF-92DB-25CC255A827A}" destId="{951D8F17-C238-4508-ABF4-536735181CAC}" srcOrd="4" destOrd="0" presId="urn:microsoft.com/office/officeart/2005/8/layout/vList3"/>
    <dgm:cxn modelId="{EDD791E1-EB17-4F37-A163-E41588A39F00}" type="presParOf" srcId="{951D8F17-C238-4508-ABF4-536735181CAC}" destId="{0088BF48-EBC7-478B-8F9A-9DD9F382EE0B}" srcOrd="0" destOrd="0" presId="urn:microsoft.com/office/officeart/2005/8/layout/vList3"/>
    <dgm:cxn modelId="{8AA5463A-8DA7-4958-9209-EE991A4DC106}" type="presParOf" srcId="{951D8F17-C238-4508-ABF4-536735181CAC}" destId="{8D8AC5AE-8287-4505-A9A9-6024B118246C}"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A2F11-0051-422B-A749-CB13CEAEA7B1}">
      <dsp:nvSpPr>
        <dsp:cNvPr id="0" name=""/>
        <dsp:cNvSpPr/>
      </dsp:nvSpPr>
      <dsp:spPr>
        <a:xfrm rot="10800000">
          <a:off x="1114784" y="3895"/>
          <a:ext cx="3495628" cy="937227"/>
        </a:xfrm>
        <a:prstGeom prst="homePlate">
          <a:avLst/>
        </a:prstGeom>
        <a:solidFill>
          <a:srgbClr val="C408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291" tIns="99060" rIns="184912" bIns="99060" numCol="1" spcCol="1270" anchor="ctr" anchorCtr="0">
          <a:noAutofit/>
        </a:bodyPr>
        <a:lstStyle/>
        <a:p>
          <a:pPr marL="0" lvl="0" indent="0" algn="ctr" defTabSz="1155700">
            <a:lnSpc>
              <a:spcPct val="90000"/>
            </a:lnSpc>
            <a:spcBef>
              <a:spcPct val="0"/>
            </a:spcBef>
            <a:spcAft>
              <a:spcPct val="35000"/>
            </a:spcAft>
            <a:buNone/>
          </a:pPr>
          <a:r>
            <a:rPr lang="en-GB" sz="2600" kern="1200" dirty="0"/>
            <a:t>Academic &amp; Departmental</a:t>
          </a:r>
        </a:p>
      </dsp:txBody>
      <dsp:txXfrm rot="10800000">
        <a:off x="1349091" y="3895"/>
        <a:ext cx="3261321" cy="937227"/>
      </dsp:txXfrm>
    </dsp:sp>
    <dsp:sp modelId="{E7C7FF57-195A-496C-8415-DF046D970434}">
      <dsp:nvSpPr>
        <dsp:cNvPr id="0" name=""/>
        <dsp:cNvSpPr/>
      </dsp:nvSpPr>
      <dsp:spPr>
        <a:xfrm>
          <a:off x="646170" y="3895"/>
          <a:ext cx="937227" cy="93722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48002AA-9297-4334-B5A5-788C95A34933}">
      <dsp:nvSpPr>
        <dsp:cNvPr id="0" name=""/>
        <dsp:cNvSpPr/>
      </dsp:nvSpPr>
      <dsp:spPr>
        <a:xfrm rot="10800000">
          <a:off x="1114784" y="1220891"/>
          <a:ext cx="3495628" cy="937227"/>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291" tIns="99060" rIns="184912" bIns="99060" numCol="1" spcCol="1270" anchor="ctr" anchorCtr="0">
          <a:noAutofit/>
        </a:bodyPr>
        <a:lstStyle/>
        <a:p>
          <a:pPr marL="0" lvl="0" indent="0" algn="ctr" defTabSz="1155700">
            <a:lnSpc>
              <a:spcPct val="90000"/>
            </a:lnSpc>
            <a:spcBef>
              <a:spcPct val="0"/>
            </a:spcBef>
            <a:spcAft>
              <a:spcPct val="35000"/>
            </a:spcAft>
            <a:buNone/>
          </a:pPr>
          <a:r>
            <a:rPr lang="en-GB" sz="2600" kern="1200" dirty="0"/>
            <a:t>Creative &amp; Performance </a:t>
          </a:r>
        </a:p>
      </dsp:txBody>
      <dsp:txXfrm rot="10800000">
        <a:off x="1349091" y="1220891"/>
        <a:ext cx="3261321" cy="937227"/>
      </dsp:txXfrm>
    </dsp:sp>
    <dsp:sp modelId="{E5273070-42DC-4F26-B429-F7E2E36BD460}">
      <dsp:nvSpPr>
        <dsp:cNvPr id="0" name=""/>
        <dsp:cNvSpPr/>
      </dsp:nvSpPr>
      <dsp:spPr>
        <a:xfrm>
          <a:off x="646170" y="1220891"/>
          <a:ext cx="937227" cy="93722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6D4E03C0-5CCF-431D-8863-CBE1B1911F42}">
      <dsp:nvSpPr>
        <dsp:cNvPr id="0" name=""/>
        <dsp:cNvSpPr/>
      </dsp:nvSpPr>
      <dsp:spPr>
        <a:xfrm rot="10800000">
          <a:off x="1114784" y="2437888"/>
          <a:ext cx="3495628" cy="937227"/>
        </a:xfrm>
        <a:prstGeom prst="homePlate">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291" tIns="99060" rIns="184912" bIns="99060" numCol="1" spcCol="1270" anchor="ctr" anchorCtr="0">
          <a:noAutofit/>
        </a:bodyPr>
        <a:lstStyle/>
        <a:p>
          <a:pPr marL="0" lvl="0" indent="0" algn="ctr" defTabSz="1155700">
            <a:lnSpc>
              <a:spcPct val="90000"/>
            </a:lnSpc>
            <a:spcBef>
              <a:spcPct val="0"/>
            </a:spcBef>
            <a:spcAft>
              <a:spcPct val="35000"/>
            </a:spcAft>
            <a:buNone/>
          </a:pPr>
          <a:r>
            <a:rPr lang="en-GB" sz="2600" kern="1200" dirty="0"/>
            <a:t>Faith, Culture, &amp; Community </a:t>
          </a:r>
        </a:p>
      </dsp:txBody>
      <dsp:txXfrm rot="10800000">
        <a:off x="1349091" y="2437888"/>
        <a:ext cx="3261321" cy="937227"/>
      </dsp:txXfrm>
    </dsp:sp>
    <dsp:sp modelId="{E2DD46BB-2AF6-4ADB-8F91-D6B5C825DD8A}">
      <dsp:nvSpPr>
        <dsp:cNvPr id="0" name=""/>
        <dsp:cNvSpPr/>
      </dsp:nvSpPr>
      <dsp:spPr>
        <a:xfrm>
          <a:off x="646170" y="2437888"/>
          <a:ext cx="937227" cy="93722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D8B5BCE-B1AF-44EA-B9A7-4F7B2C7CB637}">
      <dsp:nvSpPr>
        <dsp:cNvPr id="0" name=""/>
        <dsp:cNvSpPr/>
      </dsp:nvSpPr>
      <dsp:spPr>
        <a:xfrm rot="10800000">
          <a:off x="1114784" y="3654885"/>
          <a:ext cx="3495628" cy="937227"/>
        </a:xfrm>
        <a:prstGeom prst="homePlat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3291" tIns="99060" rIns="184912" bIns="99060" numCol="1" spcCol="1270" anchor="ctr" anchorCtr="0">
          <a:noAutofit/>
        </a:bodyPr>
        <a:lstStyle/>
        <a:p>
          <a:pPr marL="0" lvl="0" indent="0" algn="ctr" defTabSz="1155700">
            <a:lnSpc>
              <a:spcPct val="90000"/>
            </a:lnSpc>
            <a:spcBef>
              <a:spcPct val="0"/>
            </a:spcBef>
            <a:spcAft>
              <a:spcPct val="35000"/>
            </a:spcAft>
            <a:buNone/>
          </a:pPr>
          <a:r>
            <a:rPr lang="en-GB" sz="2600" kern="1200" dirty="0"/>
            <a:t>Media &amp; Tech</a:t>
          </a:r>
        </a:p>
      </dsp:txBody>
      <dsp:txXfrm rot="10800000">
        <a:off x="1349091" y="3654885"/>
        <a:ext cx="3261321" cy="937227"/>
      </dsp:txXfrm>
    </dsp:sp>
    <dsp:sp modelId="{CFBAF102-E714-4639-9ACB-629275ED173E}">
      <dsp:nvSpPr>
        <dsp:cNvPr id="0" name=""/>
        <dsp:cNvSpPr/>
      </dsp:nvSpPr>
      <dsp:spPr>
        <a:xfrm>
          <a:off x="646170" y="3654885"/>
          <a:ext cx="937227" cy="937227"/>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5284-D6E4-4927-B31A-E5445A1693D7}">
      <dsp:nvSpPr>
        <dsp:cNvPr id="0" name=""/>
        <dsp:cNvSpPr/>
      </dsp:nvSpPr>
      <dsp:spPr>
        <a:xfrm rot="10800000">
          <a:off x="1141294" y="424"/>
          <a:ext cx="3615003" cy="922994"/>
        </a:xfrm>
        <a:prstGeom prst="homePlate">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15" tIns="95250" rIns="17780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Political &amp; Campaigning </a:t>
          </a:r>
        </a:p>
      </dsp:txBody>
      <dsp:txXfrm rot="10800000">
        <a:off x="1372042" y="424"/>
        <a:ext cx="3384255" cy="922994"/>
      </dsp:txXfrm>
    </dsp:sp>
    <dsp:sp modelId="{333782FC-7EAD-4769-8EA7-DCFF80E19CA6}">
      <dsp:nvSpPr>
        <dsp:cNvPr id="0" name=""/>
        <dsp:cNvSpPr/>
      </dsp:nvSpPr>
      <dsp:spPr>
        <a:xfrm>
          <a:off x="679797" y="424"/>
          <a:ext cx="922994" cy="92299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24FAB5A-4414-4D0C-8BA6-820F55072ED1}">
      <dsp:nvSpPr>
        <dsp:cNvPr id="0" name=""/>
        <dsp:cNvSpPr/>
      </dsp:nvSpPr>
      <dsp:spPr>
        <a:xfrm rot="10800000">
          <a:off x="1141294" y="1198940"/>
          <a:ext cx="3615003" cy="922994"/>
        </a:xfrm>
        <a:prstGeom prst="homePlat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15" tIns="95250" rIns="17780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Special Interest </a:t>
          </a:r>
        </a:p>
      </dsp:txBody>
      <dsp:txXfrm rot="10800000">
        <a:off x="1372042" y="1198940"/>
        <a:ext cx="3384255" cy="922994"/>
      </dsp:txXfrm>
    </dsp:sp>
    <dsp:sp modelId="{EF727A9C-1286-457C-8765-795E9331F48B}">
      <dsp:nvSpPr>
        <dsp:cNvPr id="0" name=""/>
        <dsp:cNvSpPr/>
      </dsp:nvSpPr>
      <dsp:spPr>
        <a:xfrm>
          <a:off x="679797" y="1198940"/>
          <a:ext cx="922994" cy="92299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D8AC5AE-8287-4505-A9A9-6024B118246C}">
      <dsp:nvSpPr>
        <dsp:cNvPr id="0" name=""/>
        <dsp:cNvSpPr/>
      </dsp:nvSpPr>
      <dsp:spPr>
        <a:xfrm rot="10800000">
          <a:off x="1141294" y="2397456"/>
          <a:ext cx="3615003" cy="922994"/>
        </a:xfrm>
        <a:prstGeom prst="homePlate">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15" tIns="95250" rIns="17780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Sports &amp; Recreational</a:t>
          </a:r>
        </a:p>
      </dsp:txBody>
      <dsp:txXfrm rot="10800000">
        <a:off x="1372042" y="2397456"/>
        <a:ext cx="3384255" cy="922994"/>
      </dsp:txXfrm>
    </dsp:sp>
    <dsp:sp modelId="{0088BF48-EBC7-478B-8F9A-9DD9F382EE0B}">
      <dsp:nvSpPr>
        <dsp:cNvPr id="0" name=""/>
        <dsp:cNvSpPr/>
      </dsp:nvSpPr>
      <dsp:spPr>
        <a:xfrm>
          <a:off x="679797" y="2397456"/>
          <a:ext cx="922994" cy="92299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54338" cy="461889"/>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defTabSz="923925">
              <a:defRPr sz="1200">
                <a:latin typeface="FuturaA Md BT" pitchFamily="34" charset="0"/>
              </a:defRPr>
            </a:lvl1pPr>
          </a:lstStyle>
          <a:p>
            <a:pPr>
              <a:defRPr/>
            </a:pPr>
            <a:endParaRPr lang="en-GB"/>
          </a:p>
        </p:txBody>
      </p:sp>
      <p:sp>
        <p:nvSpPr>
          <p:cNvPr id="3075" name="Rectangle 3"/>
          <p:cNvSpPr>
            <a:spLocks noGrp="1" noChangeArrowheads="1"/>
          </p:cNvSpPr>
          <p:nvPr>
            <p:ph type="dt" sz="quarter" idx="1"/>
          </p:nvPr>
        </p:nvSpPr>
        <p:spPr bwMode="auto">
          <a:xfrm>
            <a:off x="3887788" y="1"/>
            <a:ext cx="2876550" cy="461889"/>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algn="r" defTabSz="923925">
              <a:defRPr sz="1200">
                <a:latin typeface="FuturaA Md BT" pitchFamily="34" charset="0"/>
              </a:defRPr>
            </a:lvl1pPr>
          </a:lstStyle>
          <a:p>
            <a:pPr>
              <a:defRPr/>
            </a:pPr>
            <a:endParaRPr lang="en-GB"/>
          </a:p>
        </p:txBody>
      </p:sp>
      <p:sp>
        <p:nvSpPr>
          <p:cNvPr id="3076" name="Rectangle 4"/>
          <p:cNvSpPr>
            <a:spLocks noGrp="1" noChangeArrowheads="1"/>
          </p:cNvSpPr>
          <p:nvPr>
            <p:ph type="ftr" sz="quarter" idx="2"/>
          </p:nvPr>
        </p:nvSpPr>
        <p:spPr bwMode="auto">
          <a:xfrm>
            <a:off x="0" y="9461575"/>
            <a:ext cx="2954338" cy="461888"/>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defTabSz="923925">
              <a:defRPr sz="1200">
                <a:latin typeface="FuturaA Md BT" pitchFamily="34" charset="0"/>
              </a:defRPr>
            </a:lvl1pPr>
          </a:lstStyle>
          <a:p>
            <a:pPr>
              <a:defRPr/>
            </a:pPr>
            <a:endParaRPr lang="en-GB"/>
          </a:p>
        </p:txBody>
      </p:sp>
      <p:sp>
        <p:nvSpPr>
          <p:cNvPr id="3077" name="Rectangle 5"/>
          <p:cNvSpPr>
            <a:spLocks noGrp="1" noChangeArrowheads="1"/>
          </p:cNvSpPr>
          <p:nvPr>
            <p:ph type="sldNum" sz="quarter" idx="3"/>
          </p:nvPr>
        </p:nvSpPr>
        <p:spPr bwMode="auto">
          <a:xfrm>
            <a:off x="3887788" y="9461575"/>
            <a:ext cx="2876550" cy="461888"/>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algn="r" defTabSz="923925">
              <a:defRPr sz="1200">
                <a:latin typeface="FuturaA Md BT" pitchFamily="34" charset="0"/>
              </a:defRPr>
            </a:lvl1pPr>
          </a:lstStyle>
          <a:p>
            <a:pPr>
              <a:defRPr/>
            </a:pPr>
            <a:fld id="{058D73AA-E8C9-4DB1-95CA-EEB764AB3287}" type="slidenum">
              <a:rPr lang="en-GB"/>
              <a:pPr>
                <a:defRPr/>
              </a:pPr>
              <a:t>‹#›</a:t>
            </a:fld>
            <a:endParaRPr lang="en-GB"/>
          </a:p>
        </p:txBody>
      </p:sp>
    </p:spTree>
    <p:extLst>
      <p:ext uri="{BB962C8B-B14F-4D97-AF65-F5344CB8AC3E}">
        <p14:creationId xmlns:p14="http://schemas.microsoft.com/office/powerpoint/2010/main" val="112886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2954338" cy="461889"/>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defTabSz="923925">
              <a:defRPr sz="1200">
                <a:solidFill>
                  <a:schemeClr val="tx1"/>
                </a:solidFill>
                <a:latin typeface="FuturaA Hv BT" pitchFamily="34" charset="0"/>
              </a:defRPr>
            </a:lvl1pPr>
          </a:lstStyle>
          <a:p>
            <a:pPr>
              <a:defRPr/>
            </a:pPr>
            <a:endParaRPr lang="en-GB"/>
          </a:p>
        </p:txBody>
      </p:sp>
      <p:sp>
        <p:nvSpPr>
          <p:cNvPr id="2051" name="Rectangle 3"/>
          <p:cNvSpPr>
            <a:spLocks noGrp="1" noChangeArrowheads="1"/>
          </p:cNvSpPr>
          <p:nvPr>
            <p:ph type="dt" idx="1"/>
          </p:nvPr>
        </p:nvSpPr>
        <p:spPr bwMode="auto">
          <a:xfrm>
            <a:off x="3887788" y="1"/>
            <a:ext cx="2876550" cy="461889"/>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algn="r" defTabSz="923925">
              <a:defRPr sz="1200">
                <a:solidFill>
                  <a:schemeClr val="tx1"/>
                </a:solidFill>
                <a:latin typeface="FuturaA Hv BT" pitchFamily="34" charset="0"/>
              </a:defRPr>
            </a:lvl1pPr>
          </a:lstStyle>
          <a:p>
            <a:pPr>
              <a:defRPr/>
            </a:pPr>
            <a:endParaRPr lang="en-GB"/>
          </a:p>
        </p:txBody>
      </p:sp>
      <p:sp>
        <p:nvSpPr>
          <p:cNvPr id="31748" name="Rectangle 4"/>
          <p:cNvSpPr>
            <a:spLocks noGrp="1" noRot="1" noChangeAspect="1" noChangeArrowheads="1" noTextEdit="1"/>
          </p:cNvSpPr>
          <p:nvPr>
            <p:ph type="sldImg" idx="2"/>
          </p:nvPr>
        </p:nvSpPr>
        <p:spPr bwMode="auto">
          <a:xfrm>
            <a:off x="144463" y="771525"/>
            <a:ext cx="6554787" cy="3687763"/>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933451" y="4691900"/>
            <a:ext cx="4975225" cy="4461750"/>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2054" name="Rectangle 6"/>
          <p:cNvSpPr>
            <a:spLocks noGrp="1" noChangeArrowheads="1"/>
          </p:cNvSpPr>
          <p:nvPr>
            <p:ph type="ftr" sz="quarter" idx="4"/>
          </p:nvPr>
        </p:nvSpPr>
        <p:spPr bwMode="auto">
          <a:xfrm>
            <a:off x="0" y="9461575"/>
            <a:ext cx="2954338" cy="461888"/>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defTabSz="923925">
              <a:defRPr sz="1200">
                <a:solidFill>
                  <a:schemeClr val="tx1"/>
                </a:solidFill>
                <a:latin typeface="FuturaA Hv BT" pitchFamily="34" charset="0"/>
              </a:defRPr>
            </a:lvl1pPr>
          </a:lstStyle>
          <a:p>
            <a:pPr>
              <a:defRPr/>
            </a:pPr>
            <a:endParaRPr lang="en-GB"/>
          </a:p>
        </p:txBody>
      </p:sp>
      <p:sp>
        <p:nvSpPr>
          <p:cNvPr id="2055" name="Rectangle 7"/>
          <p:cNvSpPr>
            <a:spLocks noGrp="1" noChangeArrowheads="1"/>
          </p:cNvSpPr>
          <p:nvPr>
            <p:ph type="sldNum" sz="quarter" idx="5"/>
          </p:nvPr>
        </p:nvSpPr>
        <p:spPr bwMode="auto">
          <a:xfrm>
            <a:off x="3887788" y="9461575"/>
            <a:ext cx="2876550" cy="461888"/>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algn="r" defTabSz="923925">
              <a:defRPr sz="1200">
                <a:solidFill>
                  <a:schemeClr val="tx1"/>
                </a:solidFill>
                <a:latin typeface="FuturaA Hv BT" pitchFamily="34" charset="0"/>
              </a:defRPr>
            </a:lvl1pPr>
          </a:lstStyle>
          <a:p>
            <a:pPr>
              <a:defRPr/>
            </a:pPr>
            <a:fld id="{6C778A6B-A948-483E-B383-1479B921C04F}" type="slidenum">
              <a:rPr lang="en-GB"/>
              <a:pPr>
                <a:defRPr/>
              </a:pPr>
              <a:t>‹#›</a:t>
            </a:fld>
            <a:endParaRPr lang="en-GB"/>
          </a:p>
        </p:txBody>
      </p:sp>
    </p:spTree>
    <p:extLst>
      <p:ext uri="{BB962C8B-B14F-4D97-AF65-F5344CB8AC3E}">
        <p14:creationId xmlns:p14="http://schemas.microsoft.com/office/powerpoint/2010/main" val="2957490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uturaA Hv BT"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FuturaA Hv BT"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FuturaA Hv BT"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FuturaA Hv BT"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FuturaA Hv B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ancastersu.co.uk/group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44463" y="771525"/>
            <a:ext cx="6554787" cy="3687763"/>
          </a:xfrm>
          <a:ln/>
        </p:spPr>
      </p:sp>
      <p:sp>
        <p:nvSpPr>
          <p:cNvPr id="327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5826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91489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typical week from my third year. </a:t>
            </a:r>
          </a:p>
          <a:p>
            <a:r>
              <a:rPr lang="en-GB" dirty="0"/>
              <a:t>You all saw before what a typical week looks like for a first year in terms of scheduled academic sessions but most of university happens outside of these sessions.</a:t>
            </a:r>
          </a:p>
          <a:p>
            <a:r>
              <a:rPr lang="en-GB" dirty="0"/>
              <a:t>As the years go on, there is less emphasis on structured lectures and more emphasis on self-study, especially when undertaking projects</a:t>
            </a:r>
          </a:p>
          <a:p>
            <a:r>
              <a:rPr lang="en-GB" dirty="0"/>
              <a:t>As long as you can get the work done, the rest of the time is for yourself.</a:t>
            </a:r>
          </a:p>
          <a:p>
            <a:r>
              <a:rPr lang="en-GB" dirty="0"/>
              <a:t>On Wednesday afternoons, there should be no scheduled academic sessions, allowing for people to take part in sports and societies. Usually if your on a sports team, this is when your games will be. Societies also run other events on different days of the week after around 6ish.</a:t>
            </a:r>
          </a:p>
          <a:p>
            <a:r>
              <a:rPr lang="en-GB" dirty="0"/>
              <a:t>Wednesday and Friday nights are the main nights to hold socials. This is when societies get together to blow off some steam and relax. While many societies do go out to town, there is no pressure to drink, and there are even dedicated sober socials in each society, but more on them later.</a:t>
            </a:r>
          </a:p>
          <a:p>
            <a:endParaRPr lang="en-GB" dirty="0"/>
          </a:p>
        </p:txBody>
      </p:sp>
      <p:sp>
        <p:nvSpPr>
          <p:cNvPr id="4" name="Slide Number Placeholder 3"/>
          <p:cNvSpPr>
            <a:spLocks noGrp="1"/>
          </p:cNvSpPr>
          <p:nvPr>
            <p:ph type="sldNum" sz="quarter" idx="5"/>
          </p:nvPr>
        </p:nvSpPr>
        <p:spPr/>
        <p:txBody>
          <a:bodyPr/>
          <a:lstStyle/>
          <a:p>
            <a:fld id="{5DFC0ABD-3759-4EA2-A8A2-D07764518173}" type="slidenum">
              <a:rPr lang="en-GB" smtClean="0"/>
              <a:t>20</a:t>
            </a:fld>
            <a:endParaRPr lang="en-GB"/>
          </a:p>
        </p:txBody>
      </p:sp>
    </p:spTree>
    <p:extLst>
      <p:ext uri="{BB962C8B-B14F-4D97-AF65-F5344CB8AC3E}">
        <p14:creationId xmlns:p14="http://schemas.microsoft.com/office/powerpoint/2010/main" val="220839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Lancaster University has 8 undergraduate colleges that act as a community throughout your years here. When you graduate after 3 or 4 years, you will graduate as part of your college.</a:t>
            </a:r>
          </a:p>
          <a:p>
            <a:r>
              <a:rPr lang="en-GB" dirty="0"/>
              <a:t>These are assigned based off first year accommodation blocks.</a:t>
            </a:r>
          </a:p>
          <a:p>
            <a:r>
              <a:rPr lang="en-GB" dirty="0"/>
              <a:t>Each college has its own bar, many of which serve food. All of the bars have their own vibe – for example </a:t>
            </a:r>
            <a:r>
              <a:rPr lang="en-GB" dirty="0" err="1"/>
              <a:t>Grizedale</a:t>
            </a:r>
            <a:r>
              <a:rPr lang="en-GB" dirty="0"/>
              <a:t> specialises in Cocktails and Fylde is your go-to to watch sport and grab some food.</a:t>
            </a:r>
          </a:p>
          <a:p>
            <a:r>
              <a:rPr lang="en-GB" dirty="0"/>
              <a:t>But colleges are more than just a bar – each college has a JCR – students who are elected to run the college.</a:t>
            </a:r>
          </a:p>
          <a:p>
            <a:r>
              <a:rPr lang="en-GB" dirty="0"/>
              <a:t>The JCR are in charge of any events that the college runs throughout the year.</a:t>
            </a:r>
          </a:p>
          <a:p>
            <a:r>
              <a:rPr lang="en-GB" dirty="0"/>
              <a:t>Each college has their own dedicated welfare team who you can go to at anytime if you are struggling with pastoral needs.</a:t>
            </a:r>
          </a:p>
          <a:p>
            <a:r>
              <a:rPr lang="en-GB" dirty="0"/>
              <a:t>Each college also has their own sports teams – mainly football, netball and bar sports</a:t>
            </a:r>
          </a:p>
        </p:txBody>
      </p:sp>
      <p:sp>
        <p:nvSpPr>
          <p:cNvPr id="4" name="Slide Number Placeholder 3"/>
          <p:cNvSpPr>
            <a:spLocks noGrp="1"/>
          </p:cNvSpPr>
          <p:nvPr>
            <p:ph type="sldNum" sz="quarter" idx="5"/>
          </p:nvPr>
        </p:nvSpPr>
        <p:spPr/>
        <p:txBody>
          <a:bodyPr/>
          <a:lstStyle/>
          <a:p>
            <a:fld id="{5DFC0ABD-3759-4EA2-A8A2-D07764518173}" type="slidenum">
              <a:rPr lang="en-GB" smtClean="0"/>
              <a:t>22</a:t>
            </a:fld>
            <a:endParaRPr lang="en-GB"/>
          </a:p>
        </p:txBody>
      </p:sp>
    </p:spTree>
    <p:extLst>
      <p:ext uri="{BB962C8B-B14F-4D97-AF65-F5344CB8AC3E}">
        <p14:creationId xmlns:p14="http://schemas.microsoft.com/office/powerpoint/2010/main" val="137094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University isn’t just about hitting the books and getting a degree. It’s about growing as a person and making lifelong friends.</a:t>
            </a:r>
          </a:p>
          <a:p>
            <a:r>
              <a:rPr lang="en-GB" dirty="0"/>
              <a:t>This is where sports and societies are so important.</a:t>
            </a:r>
          </a:p>
          <a:p>
            <a:pPr algn="l"/>
            <a:r>
              <a:rPr lang="en-GB" b="0" i="0" dirty="0">
                <a:solidFill>
                  <a:srgbClr val="000000"/>
                </a:solidFill>
                <a:effectLst/>
                <a:latin typeface="Roboto" panose="02000000000000000000" pitchFamily="2" charset="0"/>
              </a:rPr>
              <a:t>There are more than </a:t>
            </a:r>
            <a:r>
              <a:rPr lang="en-GB" b="1" i="0" dirty="0">
                <a:solidFill>
                  <a:srgbClr val="000000"/>
                </a:solidFill>
                <a:effectLst/>
                <a:latin typeface="Roboto" panose="02000000000000000000" pitchFamily="2" charset="0"/>
                <a:hlinkClick r:id="rId3"/>
              </a:rPr>
              <a:t>160 societies</a:t>
            </a:r>
            <a:r>
              <a:rPr lang="en-GB" b="0" i="0" dirty="0">
                <a:solidFill>
                  <a:srgbClr val="000000"/>
                </a:solidFill>
                <a:effectLst/>
                <a:latin typeface="Roboto" panose="02000000000000000000" pitchFamily="2" charset="0"/>
              </a:rPr>
              <a:t> covering a huge range of activities, hobbies and causes.</a:t>
            </a:r>
          </a:p>
          <a:p>
            <a:pPr algn="l"/>
            <a:r>
              <a:rPr lang="en-GB" b="0" i="0" dirty="0">
                <a:solidFill>
                  <a:srgbClr val="000000"/>
                </a:solidFill>
                <a:effectLst/>
                <a:latin typeface="Roboto" panose="02000000000000000000" pitchFamily="2" charset="0"/>
              </a:rPr>
              <a:t>A society is a group of like-minded students, working together to do what they love. You can join a society to meet people who share your interests, to try something completely new, to discover a new culture or to increase your academic network.</a:t>
            </a:r>
          </a:p>
          <a:p>
            <a:endParaRPr lang="en-GB" dirty="0"/>
          </a:p>
          <a:p>
            <a:r>
              <a:rPr lang="en-GB" dirty="0"/>
              <a:t>My personal examples are that I play Ultimate Frisbee, and that I am the President of Engineers Without Borders. We work closely with the School to promote sustainability and global responsibility within engineering. We run events, projects, and outreach opportunities to spread this message while also improving our members CV’s. We also hold socials, like the engineering ball, so engineers can take a break and have fun with their </a:t>
            </a:r>
            <a:r>
              <a:rPr lang="en-GB" dirty="0" err="1"/>
              <a:t>coursemates</a:t>
            </a:r>
            <a:endParaRPr lang="en-GB" dirty="0"/>
          </a:p>
        </p:txBody>
      </p:sp>
      <p:sp>
        <p:nvSpPr>
          <p:cNvPr id="4" name="Slide Number Placeholder 3"/>
          <p:cNvSpPr>
            <a:spLocks noGrp="1"/>
          </p:cNvSpPr>
          <p:nvPr>
            <p:ph type="sldNum" sz="quarter" idx="5"/>
          </p:nvPr>
        </p:nvSpPr>
        <p:spPr/>
        <p:txBody>
          <a:bodyPr/>
          <a:lstStyle/>
          <a:p>
            <a:fld id="{5DFC0ABD-3759-4EA2-A8A2-D07764518173}" type="slidenum">
              <a:rPr lang="en-GB" smtClean="0"/>
              <a:t>23</a:t>
            </a:fld>
            <a:endParaRPr lang="en-GB"/>
          </a:p>
        </p:txBody>
      </p:sp>
    </p:spTree>
    <p:extLst>
      <p:ext uri="{BB962C8B-B14F-4D97-AF65-F5344CB8AC3E}">
        <p14:creationId xmlns:p14="http://schemas.microsoft.com/office/powerpoint/2010/main" val="620367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Campus based university</a:t>
            </a:r>
          </a:p>
          <a:p>
            <a:pPr marL="171450" indent="-171450">
              <a:buFont typeface="Arial" panose="020B0604020202020204" pitchFamily="34" charset="0"/>
              <a:buChar char="•"/>
            </a:pPr>
            <a:r>
              <a:rPr lang="en-US" dirty="0"/>
              <a:t>“Home away from home”</a:t>
            </a:r>
          </a:p>
          <a:p>
            <a:pPr marL="171450" indent="-171450">
              <a:buFont typeface="Arial" panose="020B0604020202020204" pitchFamily="34" charset="0"/>
              <a:buChar char="•"/>
            </a:pPr>
            <a:r>
              <a:rPr lang="en-US" dirty="0"/>
              <a:t>New undergraduates are encouraged to live on campus for their first year</a:t>
            </a:r>
          </a:p>
          <a:p>
            <a:pPr marL="171450" indent="-171450">
              <a:buFont typeface="Arial" panose="020B0604020202020204" pitchFamily="34" charset="0"/>
              <a:buChar char="•"/>
            </a:pPr>
            <a:r>
              <a:rPr lang="en-US" dirty="0"/>
              <a:t>Range of different bedroom types and for different budgets</a:t>
            </a:r>
          </a:p>
          <a:p>
            <a:pPr marL="171450" indent="-171450">
              <a:buFont typeface="Arial" panose="020B0604020202020204" pitchFamily="34" charset="0"/>
              <a:buChar char="•"/>
            </a:pPr>
            <a:r>
              <a:rPr lang="en-US" dirty="0"/>
              <a:t>Encouraged to pick the room type before the college</a:t>
            </a:r>
          </a:p>
          <a:p>
            <a:pPr marL="171450" indent="-171450">
              <a:buFont typeface="Arial" panose="020B0604020202020204" pitchFamily="34" charset="0"/>
              <a:buChar char="•"/>
            </a:pPr>
            <a:r>
              <a:rPr lang="en-US" dirty="0"/>
              <a:t>People you live with are from the same college, something you already have in common and colleges provide sense </a:t>
            </a:r>
            <a:r>
              <a:rPr lang="en-US"/>
              <a:t>of community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Everything </a:t>
            </a:r>
            <a:r>
              <a:rPr lang="en-US" dirty="0"/>
              <a:t>you need can be found on campus</a:t>
            </a:r>
          </a:p>
          <a:p>
            <a:pPr marL="628650" lvl="1" indent="-171450">
              <a:buFont typeface="Arial" panose="020B0604020202020204" pitchFamily="34" charset="0"/>
              <a:buChar char="•"/>
            </a:pPr>
            <a:r>
              <a:rPr lang="en-US" dirty="0"/>
              <a:t>Multiple restaurants and cafes</a:t>
            </a:r>
          </a:p>
          <a:p>
            <a:pPr marL="628650" lvl="1" indent="-171450">
              <a:buFont typeface="Arial" panose="020B0604020202020204" pitchFamily="34" charset="0"/>
              <a:buChar char="•"/>
            </a:pPr>
            <a:r>
              <a:rPr lang="en-US" dirty="0"/>
              <a:t>Spar and Central (Student Union Supermarket)</a:t>
            </a:r>
          </a:p>
          <a:p>
            <a:pPr marL="628650" lvl="1" indent="-171450">
              <a:buFont typeface="Arial" panose="020B0604020202020204" pitchFamily="34" charset="0"/>
              <a:buChar char="•"/>
            </a:pPr>
            <a:r>
              <a:rPr lang="en-US" dirty="0"/>
              <a:t>University 24/7 library </a:t>
            </a:r>
          </a:p>
          <a:p>
            <a:pPr marL="628650" lvl="1" indent="-171450">
              <a:buFont typeface="Arial" panose="020B0604020202020204" pitchFamily="34" charset="0"/>
              <a:buChar char="•"/>
            </a:pPr>
            <a:r>
              <a:rPr lang="en-US" dirty="0"/>
              <a:t>University sport </a:t>
            </a:r>
            <a:r>
              <a:rPr lang="en-GB" noProof="0" dirty="0"/>
              <a:t>centre</a:t>
            </a:r>
            <a:r>
              <a:rPr lang="en-US" dirty="0"/>
              <a:t>/gym</a:t>
            </a:r>
          </a:p>
          <a:p>
            <a:pPr marL="628650" lvl="1" indent="-171450">
              <a:buFont typeface="Arial" panose="020B0604020202020204" pitchFamily="34" charset="0"/>
              <a:buChar char="•"/>
            </a:pPr>
            <a:r>
              <a:rPr lang="en-US" dirty="0"/>
              <a:t>24/7 campus security &amp; campus is well lit</a:t>
            </a:r>
          </a:p>
          <a:p>
            <a:pPr marL="628650" lvl="1" indent="-171450">
              <a:buFont typeface="Arial" panose="020B0604020202020204" pitchFamily="34" charset="0"/>
              <a:buChar char="•"/>
            </a:pPr>
            <a:r>
              <a:rPr lang="en-US" dirty="0"/>
              <a:t>Pharmacy, GP, Post office, Chaplaincy, Student-run cinema, etc.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Personal experience of campus living</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C1664-2690-2641-844D-2BEB06CFB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0A0A0A"/>
                </a:solidFill>
                <a:effectLst/>
                <a:latin typeface="EffraLight"/>
              </a:rPr>
              <a:t>Lancaster University Student Union Living Housing Office run by the Students’ Union</a:t>
            </a:r>
          </a:p>
          <a:p>
            <a:pPr marL="628650" lvl="1" indent="-171450">
              <a:buFont typeface="Arial" panose="020B0604020202020204" pitchFamily="34" charset="0"/>
              <a:buChar char="•"/>
            </a:pPr>
            <a:r>
              <a:rPr lang="en-GB" b="0" i="0" dirty="0">
                <a:solidFill>
                  <a:srgbClr val="0A0A0A"/>
                </a:solidFill>
                <a:effectLst/>
                <a:latin typeface="EffraLight"/>
              </a:rPr>
              <a:t>Accommodation in the city manged by them</a:t>
            </a:r>
          </a:p>
          <a:p>
            <a:pPr marL="628650" lvl="1" indent="-171450">
              <a:buFont typeface="Arial" panose="020B0604020202020204" pitchFamily="34" charset="0"/>
              <a:buChar char="•"/>
            </a:pPr>
            <a:r>
              <a:rPr lang="en-GB" b="0" i="0" dirty="0">
                <a:solidFill>
                  <a:srgbClr val="0A0A0A"/>
                </a:solidFill>
                <a:effectLst/>
                <a:latin typeface="EffraLight"/>
              </a:rPr>
              <a:t>Lancaster University Homes Accredited properties</a:t>
            </a:r>
          </a:p>
          <a:p>
            <a:pPr marL="171450" lvl="0" indent="-171450">
              <a:buFont typeface="Arial" panose="020B0604020202020204" pitchFamily="34" charset="0"/>
              <a:buChar char="•"/>
            </a:pPr>
            <a:r>
              <a:rPr lang="en-GB" b="0" i="0" dirty="0">
                <a:solidFill>
                  <a:srgbClr val="0A0A0A"/>
                </a:solidFill>
                <a:effectLst/>
                <a:latin typeface="EffraLight"/>
              </a:rPr>
              <a:t>Private rented accommodation</a:t>
            </a:r>
          </a:p>
          <a:p>
            <a:pPr marL="171450" indent="-171450">
              <a:buFont typeface="Arial" panose="020B0604020202020204" pitchFamily="34" charset="0"/>
              <a:buChar char="•"/>
            </a:pPr>
            <a:r>
              <a:rPr lang="en-GB" b="0" i="0" dirty="0">
                <a:solidFill>
                  <a:srgbClr val="0A0A0A"/>
                </a:solidFill>
                <a:effectLst/>
                <a:latin typeface="EffraLight"/>
              </a:rPr>
              <a:t>Chancellor's Wharf is the halls-of-residence in the city</a:t>
            </a:r>
          </a:p>
          <a:p>
            <a:pPr marL="171450" indent="-171450">
              <a:buFont typeface="Arial" panose="020B0604020202020204" pitchFamily="34" charset="0"/>
              <a:buChar char="•"/>
            </a:pPr>
            <a:r>
              <a:rPr lang="en-GB" b="0" i="0" dirty="0">
                <a:solidFill>
                  <a:srgbClr val="0A0A0A"/>
                </a:solidFill>
                <a:effectLst/>
                <a:latin typeface="EffraLight"/>
              </a:rPr>
              <a:t>Many students choose to live in the city after first year, some choose to stay or come back to campus in later years</a:t>
            </a:r>
            <a:endParaRPr lang="en-US" b="0" i="0" dirty="0">
              <a:solidFill>
                <a:srgbClr val="0A0A0A"/>
              </a:solidFill>
              <a:effectLst/>
              <a:latin typeface="EffraLight"/>
            </a:endParaRPr>
          </a:p>
          <a:p>
            <a:pPr marL="171450" indent="-171450">
              <a:buFont typeface="Arial" panose="020B0604020202020204" pitchFamily="34" charset="0"/>
              <a:buChar char="•"/>
            </a:pPr>
            <a:r>
              <a:rPr lang="en-US" b="0" i="0" dirty="0">
                <a:solidFill>
                  <a:srgbClr val="0A0A0A"/>
                </a:solidFill>
                <a:effectLst/>
                <a:latin typeface="EffraLight"/>
              </a:rPr>
              <a:t>Regular bus service between campus and the city</a:t>
            </a:r>
          </a:p>
          <a:p>
            <a:pPr marL="171450" indent="-171450">
              <a:buFont typeface="Arial" panose="020B0604020202020204" pitchFamily="34" charset="0"/>
              <a:buChar char="•"/>
            </a:pPr>
            <a:r>
              <a:rPr lang="en-US" b="0" i="0" dirty="0">
                <a:solidFill>
                  <a:srgbClr val="0A0A0A"/>
                </a:solidFill>
                <a:effectLst/>
                <a:latin typeface="EffraLight"/>
              </a:rPr>
              <a:t>University hosts events to help students find accommodation and there are message boards to help find </a:t>
            </a:r>
            <a:r>
              <a:rPr lang="en-US" b="0" i="0" dirty="0" err="1">
                <a:solidFill>
                  <a:srgbClr val="0A0A0A"/>
                </a:solidFill>
                <a:effectLst/>
                <a:latin typeface="EffraLight"/>
              </a:rPr>
              <a:t>flatmates</a:t>
            </a:r>
            <a:endParaRPr lang="en-US" b="0" i="0" dirty="0">
              <a:solidFill>
                <a:srgbClr val="0A0A0A"/>
              </a:solidFill>
              <a:effectLst/>
              <a:latin typeface="EffraLight"/>
            </a:endParaRPr>
          </a:p>
          <a:p>
            <a:pPr marL="171450" indent="-171450">
              <a:buFont typeface="Arial" panose="020B0604020202020204" pitchFamily="34" charset="0"/>
              <a:buChar char="•"/>
            </a:pPr>
            <a:endParaRPr lang="en-US" b="0" i="0" dirty="0">
              <a:solidFill>
                <a:srgbClr val="0A0A0A"/>
              </a:solidFill>
              <a:effectLst/>
              <a:latin typeface="EffraLight"/>
            </a:endParaRPr>
          </a:p>
          <a:p>
            <a:pPr marL="171450" lvl="0" indent="-171450">
              <a:buFont typeface="Arial" panose="020B0604020202020204" pitchFamily="34" charset="0"/>
              <a:buChar char="•"/>
            </a:pPr>
            <a:r>
              <a:rPr lang="en-US" dirty="0"/>
              <a:t>Personal experience of campus living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C1664-2690-2641-844D-2BEB06CFB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0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Reliable bus service between campus and city </a:t>
            </a:r>
          </a:p>
          <a:p>
            <a:pPr marL="171450" indent="-171450">
              <a:buFont typeface="Arial" panose="020B0604020202020204" pitchFamily="34" charset="0"/>
              <a:buChar char="•"/>
            </a:pPr>
            <a:r>
              <a:rPr lang="en-US" dirty="0"/>
              <a:t>Cycle routes between campus and city</a:t>
            </a:r>
          </a:p>
          <a:p>
            <a:pPr marL="628650" lvl="1" indent="-171450">
              <a:buFont typeface="Arial" panose="020B0604020202020204" pitchFamily="34" charset="0"/>
              <a:buChar char="•"/>
            </a:pPr>
            <a:r>
              <a:rPr lang="en-US" dirty="0"/>
              <a:t>Lots of places to lock up bikes</a:t>
            </a:r>
          </a:p>
          <a:p>
            <a:pPr marL="628650" lvl="1" indent="-171450">
              <a:buFont typeface="Arial" panose="020B0604020202020204" pitchFamily="34" charset="0"/>
              <a:buChar char="•"/>
            </a:pPr>
            <a:r>
              <a:rPr lang="en-US" dirty="0"/>
              <a:t>Repair service on campus</a:t>
            </a:r>
          </a:p>
          <a:p>
            <a:pPr marL="628650" lvl="1" indent="-171450">
              <a:buFont typeface="Arial" panose="020B0604020202020204" pitchFamily="34" charset="0"/>
              <a:buChar char="•"/>
            </a:pPr>
            <a:r>
              <a:rPr lang="en-US" dirty="0"/>
              <a:t>Big Bike Sale – reconditioned bikes at a good price</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Lots to do and see in the area surrounding Lancaster</a:t>
            </a:r>
          </a:p>
          <a:p>
            <a:pPr marL="628650" lvl="1" indent="-171450">
              <a:buFont typeface="Arial" panose="020B0604020202020204" pitchFamily="34" charset="0"/>
              <a:buChar char="•"/>
            </a:pPr>
            <a:r>
              <a:rPr lang="en-US" dirty="0"/>
              <a:t>Buses and trains to local areas</a:t>
            </a:r>
          </a:p>
          <a:p>
            <a:pPr marL="628650" lvl="1" indent="-171450">
              <a:buFont typeface="Arial" panose="020B0604020202020204" pitchFamily="34" charset="0"/>
              <a:buChar char="•"/>
            </a:pPr>
            <a:r>
              <a:rPr lang="en-US" dirty="0"/>
              <a:t>Good for a day/weekend trip</a:t>
            </a:r>
          </a:p>
          <a:p>
            <a:pPr marL="628650" lvl="1" indent="-171450">
              <a:buFont typeface="Arial" panose="020B0604020202020204" pitchFamily="34" charset="0"/>
              <a:buChar char="•"/>
            </a:pPr>
            <a:r>
              <a:rPr lang="en-US" dirty="0"/>
              <a:t>Hiking/camping trips in lake district, shopping in Manchester etc.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Bus direct to the train station</a:t>
            </a:r>
          </a:p>
          <a:p>
            <a:pPr marL="171450" lvl="0" indent="-171450">
              <a:buFont typeface="Arial" panose="020B0604020202020204" pitchFamily="34" charset="0"/>
              <a:buChar char="•"/>
            </a:pPr>
            <a:r>
              <a:rPr lang="en-US" dirty="0"/>
              <a:t>On the main London to Edinburgh train route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C1664-2690-2641-844D-2BEB06CFB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76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eaLnBrk="1" hangingPunct="1">
              <a:buFont typeface="Arial" panose="020B0604020202020204" pitchFamily="34" charset="0"/>
              <a:buChar char="•"/>
            </a:pPr>
            <a:r>
              <a:rPr lang="en-US" sz="1200" kern="1200" dirty="0">
                <a:solidFill>
                  <a:srgbClr val="731F43"/>
                </a:solidFill>
                <a:latin typeface="Lucida Grande" pitchFamily="80" charset="0"/>
                <a:ea typeface="ＭＳ Ｐゴシック" charset="-128"/>
                <a:cs typeface="+mn-cs"/>
              </a:rPr>
              <a:t>Social media for the 3 Engineering Societies</a:t>
            </a:r>
          </a:p>
          <a:p>
            <a:pPr marL="171450" indent="-171450" eaLnBrk="1" hangingPunct="1">
              <a:buFont typeface="Arial" panose="020B0604020202020204" pitchFamily="34" charset="0"/>
              <a:buChar char="•"/>
            </a:pPr>
            <a:r>
              <a:rPr lang="en-US" sz="1200" kern="1200" dirty="0">
                <a:solidFill>
                  <a:srgbClr val="731F43"/>
                </a:solidFill>
                <a:latin typeface="Lucida Grande" pitchFamily="80" charset="0"/>
                <a:ea typeface="ＭＳ Ｐゴシック" charset="-128"/>
                <a:cs typeface="+mn-cs"/>
              </a:rPr>
              <a:t>Time for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8AF62-0413-459D-A055-9BD345497D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76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71525"/>
            <a:ext cx="6554787" cy="3687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3</a:t>
            </a:fld>
            <a:endParaRPr lang="en-GB"/>
          </a:p>
        </p:txBody>
      </p:sp>
    </p:spTree>
    <p:extLst>
      <p:ext uri="{BB962C8B-B14F-4D97-AF65-F5344CB8AC3E}">
        <p14:creationId xmlns:p14="http://schemas.microsoft.com/office/powerpoint/2010/main" val="46427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a:t>
            </a:fld>
            <a:endParaRPr lang="en-GB"/>
          </a:p>
        </p:txBody>
      </p:sp>
    </p:spTree>
    <p:extLst>
      <p:ext uri="{BB962C8B-B14F-4D97-AF65-F5344CB8AC3E}">
        <p14:creationId xmlns:p14="http://schemas.microsoft.com/office/powerpoint/2010/main" val="94498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44463" y="771525"/>
            <a:ext cx="6554787" cy="3687763"/>
          </a:xfrm>
          <a:ln/>
        </p:spPr>
      </p:sp>
      <p:sp>
        <p:nvSpPr>
          <p:cNvPr id="460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4480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44463" y="771525"/>
            <a:ext cx="6554787" cy="3687763"/>
          </a:xfrm>
          <a:ln/>
        </p:spPr>
      </p:sp>
      <p:sp>
        <p:nvSpPr>
          <p:cNvPr id="378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5406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C778A6B-A948-483E-B383-1479B921C04F}" type="slidenum">
              <a:rPr lang="en-GB" smtClean="0"/>
              <a:pPr>
                <a:defRPr/>
              </a:pPr>
              <a:t>9</a:t>
            </a:fld>
            <a:endParaRPr lang="en-GB"/>
          </a:p>
        </p:txBody>
      </p:sp>
    </p:spTree>
    <p:extLst>
      <p:ext uri="{BB962C8B-B14F-4D97-AF65-F5344CB8AC3E}">
        <p14:creationId xmlns:p14="http://schemas.microsoft.com/office/powerpoint/2010/main" val="315967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3480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Virtual online tours of all Lancaster accommodation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16</a:t>
            </a:fld>
            <a:endParaRPr lang="en-GB"/>
          </a:p>
        </p:txBody>
      </p:sp>
    </p:spTree>
    <p:extLst>
      <p:ext uri="{BB962C8B-B14F-4D97-AF65-F5344CB8AC3E}">
        <p14:creationId xmlns:p14="http://schemas.microsoft.com/office/powerpoint/2010/main" val="350892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Enthusiasm and Enjoyment</a:t>
            </a:r>
          </a:p>
          <a:p>
            <a:r>
              <a:rPr lang="en-GB" baseline="0" dirty="0"/>
              <a:t>Good Academic Skills</a:t>
            </a:r>
          </a:p>
          <a:p>
            <a:r>
              <a:rPr lang="en-GB" baseline="0" dirty="0"/>
              <a:t>Sense of Achievement</a:t>
            </a:r>
          </a:p>
          <a:p>
            <a:r>
              <a:rPr lang="en-GB" dirty="0"/>
              <a:t>Creative, inquisitive</a:t>
            </a:r>
          </a:p>
          <a:p>
            <a:r>
              <a:rPr lang="en-GB" dirty="0"/>
              <a:t>Team Player</a:t>
            </a:r>
          </a:p>
          <a:p>
            <a:r>
              <a:rPr lang="en-GB" dirty="0"/>
              <a:t>Enjoy challenge</a:t>
            </a:r>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17</a:t>
            </a:fld>
            <a:endParaRPr lang="en-GB"/>
          </a:p>
        </p:txBody>
      </p:sp>
    </p:spTree>
    <p:extLst>
      <p:ext uri="{BB962C8B-B14F-4D97-AF65-F5344CB8AC3E}">
        <p14:creationId xmlns:p14="http://schemas.microsoft.com/office/powerpoint/2010/main" val="142006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59224" y="2240652"/>
            <a:ext cx="10279905" cy="69249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27092" y="4044606"/>
            <a:ext cx="1034416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p:txBody>
          <a:bodyPr lIns="0" tIns="0" rIns="0" bIns="0"/>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spTree>
    <p:extLst>
      <p:ext uri="{BB962C8B-B14F-4D97-AF65-F5344CB8AC3E}">
        <p14:creationId xmlns:p14="http://schemas.microsoft.com/office/powerpoint/2010/main" val="35724967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3: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458523"/>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1" y="1844676"/>
            <a:ext cx="11233579" cy="1538883"/>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59442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AACC63-D887-40E8-8239-FD16AE528F07}"/>
              </a:ext>
            </a:extLst>
          </p:cNvPr>
          <p:cNvSpPr>
            <a:spLocks noGrp="1"/>
          </p:cNvSpPr>
          <p:nvPr>
            <p:ph type="title"/>
          </p:nvPr>
        </p:nvSpPr>
        <p:spPr>
          <a:xfrm>
            <a:off x="819538" y="522516"/>
            <a:ext cx="7568682" cy="1168172"/>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524D0BDC-AEAF-40AB-BD13-7775E203703A}"/>
              </a:ext>
            </a:extLst>
          </p:cNvPr>
          <p:cNvSpPr>
            <a:spLocks noGrp="1"/>
          </p:cNvSpPr>
          <p:nvPr>
            <p:ph idx="1"/>
          </p:nvPr>
        </p:nvSpPr>
        <p:spPr>
          <a:xfrm>
            <a:off x="819538" y="2313991"/>
            <a:ext cx="4965441"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object 4">
            <a:extLst>
              <a:ext uri="{FF2B5EF4-FFF2-40B4-BE49-F238E27FC236}">
                <a16:creationId xmlns:a16="http://schemas.microsoft.com/office/drawing/2014/main" id="{81B46DBF-1B89-405C-A53C-EE0D38B3C854}"/>
              </a:ext>
              <a:ext uri="{C183D7F6-B498-43B3-948B-1728B52AA6E4}">
                <adec:decorative xmlns:adec="http://schemas.microsoft.com/office/drawing/2017/decorative" val="1"/>
              </a:ext>
            </a:extLst>
          </p:cNvPr>
          <p:cNvSpPr/>
          <p:nvPr userDrawn="1"/>
        </p:nvSpPr>
        <p:spPr>
          <a:xfrm>
            <a:off x="854508"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6" name="Content Placeholder 2">
            <a:extLst>
              <a:ext uri="{FF2B5EF4-FFF2-40B4-BE49-F238E27FC236}">
                <a16:creationId xmlns:a16="http://schemas.microsoft.com/office/drawing/2014/main" id="{79DC973B-EFE1-44F1-9FB7-36E4227439C7}"/>
              </a:ext>
            </a:extLst>
          </p:cNvPr>
          <p:cNvSpPr>
            <a:spLocks noGrp="1"/>
          </p:cNvSpPr>
          <p:nvPr>
            <p:ph idx="10"/>
          </p:nvPr>
        </p:nvSpPr>
        <p:spPr>
          <a:xfrm>
            <a:off x="6369696" y="2317095"/>
            <a:ext cx="4965442"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Slide Number Placeholder 5">
            <a:extLst>
              <a:ext uri="{FF2B5EF4-FFF2-40B4-BE49-F238E27FC236}">
                <a16:creationId xmlns:a16="http://schemas.microsoft.com/office/drawing/2014/main" id="{749C0CEC-03F4-4704-9D20-E00E4CD0651C}"/>
              </a:ext>
            </a:extLst>
          </p:cNvPr>
          <p:cNvSpPr>
            <a:spLocks noGrp="1"/>
          </p:cNvSpPr>
          <p:nvPr>
            <p:ph type="sldNum" sz="quarter" idx="4"/>
          </p:nvPr>
        </p:nvSpPr>
        <p:spPr>
          <a:xfrm>
            <a:off x="8955058" y="6092983"/>
            <a:ext cx="2743200" cy="365125"/>
          </a:xfrm>
          <a:prstGeom prst="rect">
            <a:avLst/>
          </a:prstGeom>
        </p:spPr>
        <p:txBody>
          <a:bodyPr vert="horz" lIns="91440" tIns="45720" rIns="91440" bIns="45720" rtlCol="0" anchor="ctr"/>
          <a:lstStyle>
            <a:lvl1pPr algn="r">
              <a:defRPr sz="1800">
                <a:solidFill>
                  <a:srgbClr val="414042"/>
                </a:solidFill>
              </a:defRPr>
            </a:lvl1pPr>
          </a:lstStyle>
          <a:p>
            <a:fld id="{6998E55D-8E2A-4AFE-A61C-B5DBBB7761E7}" type="slidenum">
              <a:rPr lang="en-GB" smtClean="0"/>
              <a:pPr/>
              <a:t>‹#›</a:t>
            </a:fld>
            <a:endParaRPr lang="en-GB"/>
          </a:p>
        </p:txBody>
      </p:sp>
    </p:spTree>
    <p:extLst>
      <p:ext uri="{BB962C8B-B14F-4D97-AF65-F5344CB8AC3E}">
        <p14:creationId xmlns:p14="http://schemas.microsoft.com/office/powerpoint/2010/main" val="604136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723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4: smaller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458523"/>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1" y="1844676"/>
            <a:ext cx="11233579" cy="1538883"/>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832250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Green UK">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A28F9738-19BA-5065-B715-8D214D69A922}"/>
              </a:ext>
            </a:extLst>
          </p:cNvPr>
          <p:cNvSpPr>
            <a:spLocks noGrp="1"/>
          </p:cNvSpPr>
          <p:nvPr>
            <p:ph type="body" sz="quarter" idx="10" hasCustomPrompt="1"/>
          </p:nvPr>
        </p:nvSpPr>
        <p:spPr>
          <a:xfrm>
            <a:off x="428625" y="1805913"/>
            <a:ext cx="4930453" cy="1811224"/>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GB"/>
              <a:t>Add slide text here</a:t>
            </a:r>
          </a:p>
        </p:txBody>
      </p:sp>
      <p:sp>
        <p:nvSpPr>
          <p:cNvPr id="6" name="Text Placeholder 7">
            <a:extLst>
              <a:ext uri="{FF2B5EF4-FFF2-40B4-BE49-F238E27FC236}">
                <a16:creationId xmlns:a16="http://schemas.microsoft.com/office/drawing/2014/main" id="{E68DD70A-7D77-49F4-2DB2-2606C9B20243}"/>
              </a:ext>
            </a:extLst>
          </p:cNvPr>
          <p:cNvSpPr>
            <a:spLocks noGrp="1"/>
          </p:cNvSpPr>
          <p:nvPr>
            <p:ph type="body" sz="quarter" idx="11" hasCustomPrompt="1"/>
          </p:nvPr>
        </p:nvSpPr>
        <p:spPr>
          <a:xfrm>
            <a:off x="428625" y="729467"/>
            <a:ext cx="4930453" cy="624771"/>
          </a:xfrm>
          <a:prstGeom prst="rect">
            <a:avLst/>
          </a:prstGeom>
        </p:spPr>
        <p:txBody>
          <a:bodyPr/>
          <a:lstStyle>
            <a:lvl1pPr marL="0" indent="0">
              <a:buNone/>
              <a:defRPr sz="4800">
                <a:solidFill>
                  <a:schemeClr val="bg1"/>
                </a:solidFill>
                <a:latin typeface="Arial" panose="020B0604020202020204" pitchFamily="34" charset="0"/>
                <a:cs typeface="Arial" panose="020B0604020202020204" pitchFamily="34" charset="0"/>
              </a:defRPr>
            </a:lvl1pPr>
          </a:lstStyle>
          <a:p>
            <a:pPr lvl="0"/>
            <a:r>
              <a:rPr lang="en-GB"/>
              <a:t>Slide title</a:t>
            </a:r>
          </a:p>
        </p:txBody>
      </p:sp>
      <p:cxnSp>
        <p:nvCxnSpPr>
          <p:cNvPr id="7" name="Straight Connector 6">
            <a:extLst>
              <a:ext uri="{FF2B5EF4-FFF2-40B4-BE49-F238E27FC236}">
                <a16:creationId xmlns:a16="http://schemas.microsoft.com/office/drawing/2014/main" id="{B1DD7154-FD09-3136-DC16-B5BE1160F994}"/>
              </a:ext>
            </a:extLst>
          </p:cNvPr>
          <p:cNvCxnSpPr>
            <a:cxnSpLocks/>
          </p:cNvCxnSpPr>
          <p:nvPr userDrawn="1"/>
        </p:nvCxnSpPr>
        <p:spPr>
          <a:xfrm>
            <a:off x="529103" y="1593560"/>
            <a:ext cx="285070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7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5: text with bullet points &amp; 1 image">
    <p:spTree>
      <p:nvGrpSpPr>
        <p:cNvPr id="1" name=""/>
        <p:cNvGrpSpPr/>
        <p:nvPr/>
      </p:nvGrpSpPr>
      <p:grpSpPr>
        <a:xfrm>
          <a:off x="0" y="0"/>
          <a:ext cx="0" cy="0"/>
          <a:chOff x="0" y="0"/>
          <a:chExt cx="0" cy="0"/>
        </a:xfrm>
      </p:grpSpPr>
      <p:sp>
        <p:nvSpPr>
          <p:cNvPr id="4"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dirty="0"/>
              <a:t>Click to edit Master title style</a:t>
            </a:r>
            <a:endParaRPr lang="en-GB" dirty="0"/>
          </a:p>
        </p:txBody>
      </p:sp>
      <p:sp>
        <p:nvSpPr>
          <p:cNvPr id="5" name="Text Placeholder 7"/>
          <p:cNvSpPr>
            <a:spLocks noGrp="1"/>
          </p:cNvSpPr>
          <p:nvPr>
            <p:ph type="body" sz="quarter" idx="14"/>
          </p:nvPr>
        </p:nvSpPr>
        <p:spPr>
          <a:xfrm>
            <a:off x="527053" y="1844676"/>
            <a:ext cx="720112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a:t>Click to edit Master text styles</a:t>
            </a:r>
          </a:p>
        </p:txBody>
      </p:sp>
      <p:sp>
        <p:nvSpPr>
          <p:cNvPr id="2" name="TextBox 1"/>
          <p:cNvSpPr txBox="1"/>
          <p:nvPr userDrawn="1"/>
        </p:nvSpPr>
        <p:spPr>
          <a:xfrm>
            <a:off x="4312030" y="366022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284509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79397" y="2813866"/>
            <a:ext cx="10239555" cy="519373"/>
          </a:xfrm>
        </p:spPr>
        <p:txBody>
          <a:bodyPr lIns="0" tIns="0" rIns="0" bIns="0"/>
          <a:lstStyle>
            <a:lvl1pPr>
              <a:defRPr sz="3375" b="0" i="0">
                <a:solidFill>
                  <a:srgbClr val="B5111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p:txBody>
          <a:bodyPr lIns="0" tIns="0" rIns="0" bIns="0"/>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spTree>
    <p:extLst>
      <p:ext uri="{BB962C8B-B14F-4D97-AF65-F5344CB8AC3E}">
        <p14:creationId xmlns:p14="http://schemas.microsoft.com/office/powerpoint/2010/main" val="29086435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79397" y="2813866"/>
            <a:ext cx="10239555" cy="519373"/>
          </a:xfrm>
        </p:spPr>
        <p:txBody>
          <a:bodyPr lIns="0" tIns="0" rIns="0" bIns="0"/>
          <a:lstStyle>
            <a:lvl1pPr>
              <a:defRPr sz="3375" b="0" i="0">
                <a:solidFill>
                  <a:srgbClr val="B5111A"/>
                </a:solidFill>
                <a:latin typeface="Calibri"/>
                <a:cs typeface="Calibri"/>
              </a:defRPr>
            </a:lvl1pPr>
          </a:lstStyle>
          <a:p>
            <a:endParaRPr/>
          </a:p>
        </p:txBody>
      </p:sp>
      <p:sp>
        <p:nvSpPr>
          <p:cNvPr id="3" name="Holder 3"/>
          <p:cNvSpPr>
            <a:spLocks noGrp="1"/>
          </p:cNvSpPr>
          <p:nvPr>
            <p:ph sz="half" idx="2"/>
          </p:nvPr>
        </p:nvSpPr>
        <p:spPr>
          <a:xfrm>
            <a:off x="609917" y="1577340"/>
            <a:ext cx="530628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49" y="1577340"/>
            <a:ext cx="530628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7" name="Holder 7"/>
          <p:cNvSpPr>
            <a:spLocks noGrp="1"/>
          </p:cNvSpPr>
          <p:nvPr>
            <p:ph type="sldNum" sz="quarter" idx="7"/>
          </p:nvPr>
        </p:nvSpPr>
        <p:spPr/>
        <p:txBody>
          <a:bodyPr lIns="0" tIns="0" rIns="0" bIns="0"/>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spTree>
    <p:extLst>
      <p:ext uri="{BB962C8B-B14F-4D97-AF65-F5344CB8AC3E}">
        <p14:creationId xmlns:p14="http://schemas.microsoft.com/office/powerpoint/2010/main" val="3668647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79397" y="2813866"/>
            <a:ext cx="10239555" cy="519373"/>
          </a:xfrm>
        </p:spPr>
        <p:txBody>
          <a:bodyPr lIns="0" tIns="0" rIns="0" bIns="0"/>
          <a:lstStyle>
            <a:lvl1pPr>
              <a:defRPr sz="3375" b="0" i="0">
                <a:solidFill>
                  <a:srgbClr val="B5111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5" name="Holder 5"/>
          <p:cNvSpPr>
            <a:spLocks noGrp="1"/>
          </p:cNvSpPr>
          <p:nvPr>
            <p:ph type="sldNum" sz="quarter" idx="7"/>
          </p:nvPr>
        </p:nvSpPr>
        <p:spPr/>
        <p:txBody>
          <a:bodyPr lIns="0" tIns="0" rIns="0" bIns="0"/>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spTree>
    <p:extLst>
      <p:ext uri="{BB962C8B-B14F-4D97-AF65-F5344CB8AC3E}">
        <p14:creationId xmlns:p14="http://schemas.microsoft.com/office/powerpoint/2010/main" val="38655616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4" name="Holder 4"/>
          <p:cNvSpPr>
            <a:spLocks noGrp="1"/>
          </p:cNvSpPr>
          <p:nvPr>
            <p:ph type="sldNum" sz="quarter" idx="7"/>
          </p:nvPr>
        </p:nvSpPr>
        <p:spPr/>
        <p:txBody>
          <a:bodyPr lIns="0" tIns="0" rIns="0" bIns="0"/>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spTree>
    <p:extLst>
      <p:ext uri="{BB962C8B-B14F-4D97-AF65-F5344CB8AC3E}">
        <p14:creationId xmlns:p14="http://schemas.microsoft.com/office/powerpoint/2010/main" val="17353290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2: text only">
    <p:spTree>
      <p:nvGrpSpPr>
        <p:cNvPr id="1" name=""/>
        <p:cNvGrpSpPr/>
        <p:nvPr/>
      </p:nvGrpSpPr>
      <p:grpSpPr>
        <a:xfrm>
          <a:off x="0" y="0"/>
          <a:ext cx="0" cy="0"/>
          <a:chOff x="0" y="0"/>
          <a:chExt cx="0" cy="0"/>
        </a:xfrm>
      </p:grpSpPr>
      <p:sp>
        <p:nvSpPr>
          <p:cNvPr id="2"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a:t>Click to edit Master title style</a:t>
            </a:r>
            <a:endParaRPr lang="en-GB"/>
          </a:p>
        </p:txBody>
      </p:sp>
      <p:sp>
        <p:nvSpPr>
          <p:cNvPr id="4" name="Text Placeholder 7"/>
          <p:cNvSpPr>
            <a:spLocks noGrp="1"/>
          </p:cNvSpPr>
          <p:nvPr>
            <p:ph type="body" sz="quarter" idx="14"/>
          </p:nvPr>
        </p:nvSpPr>
        <p:spPr>
          <a:xfrm>
            <a:off x="527051" y="1844676"/>
            <a:ext cx="11233579"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a:t>Click to edit Master text styles</a:t>
            </a:r>
          </a:p>
        </p:txBody>
      </p:sp>
    </p:spTree>
    <p:extLst>
      <p:ext uri="{BB962C8B-B14F-4D97-AF65-F5344CB8AC3E}">
        <p14:creationId xmlns:p14="http://schemas.microsoft.com/office/powerpoint/2010/main" val="23274926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85427" y="1898655"/>
            <a:ext cx="11222567" cy="1790700"/>
          </a:xfrm>
          <a:prstGeom prst="rect">
            <a:avLst/>
          </a:prstGeom>
        </p:spPr>
        <p:txBody>
          <a:bodyPr vert="horz" lIns="0" tIns="0" rIns="0" bIns="0"/>
          <a:lstStyle>
            <a:lvl1pPr marL="0" indent="0">
              <a:lnSpc>
                <a:spcPts val="5400"/>
              </a:lnSpc>
              <a:spcBef>
                <a:spcPts val="600"/>
              </a:spcBef>
              <a:buFontTx/>
              <a:buNone/>
              <a:defRPr sz="5400" b="1" i="0" spc="-100">
                <a:solidFill>
                  <a:srgbClr val="B5121B"/>
                </a:solidFill>
                <a:latin typeface="+mj-lt"/>
              </a:defRPr>
            </a:lvl1pPr>
          </a:lstStyle>
          <a:p>
            <a:pPr lvl="0"/>
            <a:r>
              <a:rPr lang="en-GB"/>
              <a:t>Presentation title </a:t>
            </a:r>
            <a:br>
              <a:rPr lang="en-GB"/>
            </a:br>
            <a:r>
              <a:rPr lang="en-GB"/>
              <a:t>to go here</a:t>
            </a:r>
          </a:p>
        </p:txBody>
      </p:sp>
      <p:sp>
        <p:nvSpPr>
          <p:cNvPr id="18" name="Text Placeholder 17"/>
          <p:cNvSpPr>
            <a:spLocks noGrp="1"/>
          </p:cNvSpPr>
          <p:nvPr>
            <p:ph type="body" sz="quarter" idx="11" hasCustomPrompt="1"/>
          </p:nvPr>
        </p:nvSpPr>
        <p:spPr>
          <a:xfrm>
            <a:off x="482601" y="4079873"/>
            <a:ext cx="8276167" cy="857250"/>
          </a:xfrm>
          <a:prstGeom prst="rect">
            <a:avLst/>
          </a:prstGeom>
        </p:spPr>
        <p:txBody>
          <a:bodyPr vert="horz" lIns="0" tIns="0" rIns="0" bIns="0"/>
          <a:lstStyle>
            <a:lvl1pPr marL="0" indent="0">
              <a:lnSpc>
                <a:spcPts val="2880"/>
              </a:lnSpc>
              <a:spcBef>
                <a:spcPts val="200"/>
              </a:spcBef>
              <a:buFontTx/>
              <a:buNone/>
              <a:defRPr sz="2400" b="1" i="0" spc="-30" baseline="0">
                <a:solidFill>
                  <a:srgbClr val="555656"/>
                </a:solidFill>
                <a:latin typeface="+mj-lt"/>
              </a:defRPr>
            </a:lvl1pPr>
          </a:lstStyle>
          <a:p>
            <a:pPr lvl="0"/>
            <a:r>
              <a:rPr lang="en-US" sz="2400" b="1" i="0">
                <a:solidFill>
                  <a:srgbClr val="7A7A7A"/>
                </a:solidFill>
                <a:latin typeface="+mj-lt"/>
              </a:rPr>
              <a:t>Title Name</a:t>
            </a:r>
            <a:br>
              <a:rPr lang="en-US" sz="2400" b="1" i="0">
                <a:solidFill>
                  <a:srgbClr val="7A7A7A"/>
                </a:solidFill>
                <a:latin typeface="+mj-lt"/>
              </a:rPr>
            </a:br>
            <a:r>
              <a:rPr lang="en-US" sz="2400" b="1" i="0">
                <a:solidFill>
                  <a:srgbClr val="7A7A7A"/>
                </a:solidFill>
                <a:latin typeface="+mj-lt"/>
              </a:rPr>
              <a:t>Position</a:t>
            </a:r>
            <a:endParaRPr lang="en-US"/>
          </a:p>
        </p:txBody>
      </p:sp>
    </p:spTree>
    <p:extLst>
      <p:ext uri="{BB962C8B-B14F-4D97-AF65-F5344CB8AC3E}">
        <p14:creationId xmlns:p14="http://schemas.microsoft.com/office/powerpoint/2010/main" val="25468465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7: image only">
    <p:spTree>
      <p:nvGrpSpPr>
        <p:cNvPr id="1" name=""/>
        <p:cNvGrpSpPr/>
        <p:nvPr/>
      </p:nvGrpSpPr>
      <p:grpSpPr>
        <a:xfrm>
          <a:off x="0" y="0"/>
          <a:ext cx="0" cy="0"/>
          <a:chOff x="0" y="0"/>
          <a:chExt cx="0" cy="0"/>
        </a:xfrm>
      </p:grpSpPr>
      <p:sp>
        <p:nvSpPr>
          <p:cNvPr id="3"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a:t>Click to edit Master title style</a:t>
            </a:r>
            <a:endParaRPr lang="en-GB"/>
          </a:p>
        </p:txBody>
      </p:sp>
    </p:spTree>
    <p:extLst>
      <p:ext uri="{BB962C8B-B14F-4D97-AF65-F5344CB8AC3E}">
        <p14:creationId xmlns:p14="http://schemas.microsoft.com/office/powerpoint/2010/main" val="19496791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8: blank slide">
    <p:spTree>
      <p:nvGrpSpPr>
        <p:cNvPr id="1" name=""/>
        <p:cNvGrpSpPr/>
        <p:nvPr/>
      </p:nvGrpSpPr>
      <p:grpSpPr>
        <a:xfrm>
          <a:off x="0" y="0"/>
          <a:ext cx="0" cy="0"/>
          <a:chOff x="0" y="0"/>
          <a:chExt cx="0" cy="0"/>
        </a:xfrm>
      </p:grpSpPr>
      <p:sp>
        <p:nvSpPr>
          <p:cNvPr id="3" name="Title 1"/>
          <p:cNvSpPr>
            <a:spLocks noGrp="1"/>
          </p:cNvSpPr>
          <p:nvPr>
            <p:ph type="ctrTitle"/>
          </p:nvPr>
        </p:nvSpPr>
        <p:spPr>
          <a:xfrm>
            <a:off x="527381" y="548680"/>
            <a:ext cx="9025003" cy="1152128"/>
          </a:xfrm>
          <a:prstGeom prst="rect">
            <a:avLst/>
          </a:prstGeom>
        </p:spPr>
        <p:txBody>
          <a:bodyPr/>
          <a:lstStyle>
            <a:lvl1pPr algn="l">
              <a:lnSpc>
                <a:spcPts val="3500"/>
              </a:lnSpc>
              <a:defRPr sz="3600">
                <a:solidFill>
                  <a:srgbClr val="B5121B"/>
                </a:solidFill>
              </a:defRPr>
            </a:lvl1pPr>
          </a:lstStyle>
          <a:p>
            <a:r>
              <a:rPr lang="en-US"/>
              <a:t>Click to edit Master title style</a:t>
            </a:r>
            <a:endParaRPr lang="en-GB"/>
          </a:p>
        </p:txBody>
      </p:sp>
    </p:spTree>
    <p:extLst>
      <p:ext uri="{BB962C8B-B14F-4D97-AF65-F5344CB8AC3E}">
        <p14:creationId xmlns:p14="http://schemas.microsoft.com/office/powerpoint/2010/main" val="26765092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5987" y="95973"/>
            <a:ext cx="12001500" cy="6666230"/>
          </a:xfrm>
          <a:custGeom>
            <a:avLst/>
            <a:gdLst/>
            <a:ahLst/>
            <a:cxnLst/>
            <a:rect l="l" t="t" r="r" b="b"/>
            <a:pathLst>
              <a:path w="12001500" h="6666230">
                <a:moveTo>
                  <a:pt x="0" y="6666039"/>
                </a:moveTo>
                <a:lnTo>
                  <a:pt x="12001233" y="6666039"/>
                </a:lnTo>
                <a:lnTo>
                  <a:pt x="12001233" y="0"/>
                </a:lnTo>
                <a:lnTo>
                  <a:pt x="0" y="0"/>
                </a:lnTo>
                <a:lnTo>
                  <a:pt x="0" y="6666039"/>
                </a:lnTo>
                <a:close/>
              </a:path>
            </a:pathLst>
          </a:custGeom>
          <a:ln w="191960">
            <a:solidFill>
              <a:srgbClr val="E9ECED"/>
            </a:solidFill>
          </a:ln>
        </p:spPr>
        <p:txBody>
          <a:bodyPr wrap="square" lIns="0" tIns="0" rIns="0" bIns="0" rtlCol="0"/>
          <a:lstStyle/>
          <a:p>
            <a:endParaRPr sz="1350"/>
          </a:p>
        </p:txBody>
      </p:sp>
      <p:sp>
        <p:nvSpPr>
          <p:cNvPr id="2" name="Holder 2"/>
          <p:cNvSpPr>
            <a:spLocks noGrp="1"/>
          </p:cNvSpPr>
          <p:nvPr>
            <p:ph type="title"/>
          </p:nvPr>
        </p:nvSpPr>
        <p:spPr>
          <a:xfrm>
            <a:off x="979397" y="2813866"/>
            <a:ext cx="10239555" cy="716279"/>
          </a:xfrm>
          <a:prstGeom prst="rect">
            <a:avLst/>
          </a:prstGeom>
        </p:spPr>
        <p:txBody>
          <a:bodyPr wrap="square" lIns="0" tIns="0" rIns="0" bIns="0">
            <a:spAutoFit/>
          </a:bodyPr>
          <a:lstStyle>
            <a:lvl1pPr>
              <a:defRPr sz="4500" b="0" i="0">
                <a:solidFill>
                  <a:srgbClr val="B5111A"/>
                </a:solidFill>
                <a:latin typeface="Calibri"/>
                <a:cs typeface="Calibri"/>
              </a:defRPr>
            </a:lvl1pPr>
          </a:lstStyle>
          <a:p>
            <a:endParaRPr/>
          </a:p>
        </p:txBody>
      </p:sp>
      <p:sp>
        <p:nvSpPr>
          <p:cNvPr id="3" name="Holder 3"/>
          <p:cNvSpPr>
            <a:spLocks noGrp="1"/>
          </p:cNvSpPr>
          <p:nvPr>
            <p:ph type="body" idx="1"/>
          </p:nvPr>
        </p:nvSpPr>
        <p:spPr>
          <a:xfrm>
            <a:off x="707176" y="2460817"/>
            <a:ext cx="1078400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1"/>
            <a:ext cx="39034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8" y="6377941"/>
            <a:ext cx="28056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a:xfrm>
            <a:off x="11178173" y="6061090"/>
            <a:ext cx="308609" cy="207749"/>
          </a:xfrm>
          <a:prstGeom prst="rect">
            <a:avLst/>
          </a:prstGeom>
        </p:spPr>
        <p:txBody>
          <a:bodyPr wrap="square" lIns="0" tIns="0" rIns="0" bIns="0">
            <a:spAutoFit/>
          </a:bodyPr>
          <a:lstStyle>
            <a:lvl1pPr>
              <a:defRPr sz="1350" b="0" i="0">
                <a:solidFill>
                  <a:srgbClr val="414042"/>
                </a:solidFill>
                <a:latin typeface="Calibri"/>
                <a:cs typeface="Calibri"/>
              </a:defRPr>
            </a:lvl1pPr>
          </a:lstStyle>
          <a:p>
            <a:pPr marL="28575">
              <a:spcBef>
                <a:spcPts val="8"/>
              </a:spcBef>
            </a:pPr>
            <a:fld id="{81D60167-4931-47E6-BA6A-407CBD079E47}" type="slidenum">
              <a:rPr lang="en-GB" smtClean="0"/>
              <a:pPr marL="28575">
                <a:spcBef>
                  <a:spcPts val="8"/>
                </a:spcBef>
              </a:pPr>
              <a:t>‹#›</a:t>
            </a:fld>
            <a:endParaRPr lang="en-GB"/>
          </a:p>
        </p:txBody>
      </p:sp>
      <p:pic>
        <p:nvPicPr>
          <p:cNvPr id="8" name="Picture 7">
            <a:extLst>
              <a:ext uri="{FF2B5EF4-FFF2-40B4-BE49-F238E27FC236}">
                <a16:creationId xmlns:a16="http://schemas.microsoft.com/office/drawing/2014/main" id="{A138B904-818B-4023-B1B4-81220A19DF15}"/>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9242165" y="393695"/>
            <a:ext cx="2565317" cy="810971"/>
          </a:xfrm>
          <a:prstGeom prst="rect">
            <a:avLst/>
          </a:prstGeom>
        </p:spPr>
      </p:pic>
    </p:spTree>
    <p:extLst>
      <p:ext uri="{BB962C8B-B14F-4D97-AF65-F5344CB8AC3E}">
        <p14:creationId xmlns:p14="http://schemas.microsoft.com/office/powerpoint/2010/main" val="13125785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8" r:id="rId10"/>
    <p:sldLayoutId id="2147483791" r:id="rId11"/>
    <p:sldLayoutId id="2147483792" r:id="rId12"/>
    <p:sldLayoutId id="2147483793" r:id="rId13"/>
    <p:sldLayoutId id="2147483794" r:id="rId14"/>
    <p:sldLayoutId id="2147483795" r:id="rId15"/>
  </p:sldLayoutIdLst>
  <p:transition>
    <p:fade/>
  </p:transition>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lancaster.ac.uk/student-and-education-services/" TargetMode="External"/><Relationship Id="rId2" Type="http://schemas.openxmlformats.org/officeDocument/2006/relationships/hyperlink" Target="http://www.lancaster.ac.uk/sci-tech/study/academic-support/"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lancaster.ac.uk/accommodation/" TargetMode="External"/><Relationship Id="rId5" Type="http://schemas.openxmlformats.org/officeDocument/2006/relationships/hyperlink" Target="https://www.lancaster.ac.uk/virtual-tour/" TargetMode="Externa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3" Type="http://schemas.openxmlformats.org/officeDocument/2006/relationships/image" Target="../media/image53.gif"/><Relationship Id="rId18" Type="http://schemas.openxmlformats.org/officeDocument/2006/relationships/image" Target="../media/image58.jpe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56.png"/><Relationship Id="rId29"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46.gif"/><Relationship Id="rId11" Type="http://schemas.openxmlformats.org/officeDocument/2006/relationships/image" Target="../media/image51.jpe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jpeg"/><Relationship Id="rId45" Type="http://schemas.openxmlformats.org/officeDocument/2006/relationships/image" Target="../media/image8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50.jpeg"/><Relationship Id="rId19" Type="http://schemas.openxmlformats.org/officeDocument/2006/relationships/image" Target="../media/image59.png"/><Relationship Id="rId31" Type="http://schemas.openxmlformats.org/officeDocument/2006/relationships/image" Target="../media/image71.jpeg"/><Relationship Id="rId44" Type="http://schemas.openxmlformats.org/officeDocument/2006/relationships/image" Target="../media/image84.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jpeg"/><Relationship Id="rId30" Type="http://schemas.openxmlformats.org/officeDocument/2006/relationships/image" Target="../media/image70.png"/><Relationship Id="rId35" Type="http://schemas.openxmlformats.org/officeDocument/2006/relationships/image" Target="../media/image75.jpeg"/><Relationship Id="rId43" Type="http://schemas.openxmlformats.org/officeDocument/2006/relationships/image" Target="../media/image83.jpeg"/><Relationship Id="rId8" Type="http://schemas.openxmlformats.org/officeDocument/2006/relationships/image" Target="../media/image48.png"/><Relationship Id="rId3" Type="http://schemas.openxmlformats.org/officeDocument/2006/relationships/image" Target="../media/image43.png"/><Relationship Id="rId12" Type="http://schemas.openxmlformats.org/officeDocument/2006/relationships/image" Target="../media/image52.jpeg"/><Relationship Id="rId17" Type="http://schemas.openxmlformats.org/officeDocument/2006/relationships/image" Target="../media/image57.gif"/><Relationship Id="rId25" Type="http://schemas.openxmlformats.org/officeDocument/2006/relationships/image" Target="../media/image65.jpeg"/><Relationship Id="rId33" Type="http://schemas.openxmlformats.org/officeDocument/2006/relationships/image" Target="../media/image73.jpeg"/><Relationship Id="rId38" Type="http://schemas.openxmlformats.org/officeDocument/2006/relationships/image" Target="../media/image78.jpeg"/><Relationship Id="rId46" Type="http://schemas.openxmlformats.org/officeDocument/2006/relationships/image" Target="../media/image86.png"/><Relationship Id="rId20" Type="http://schemas.openxmlformats.org/officeDocument/2006/relationships/image" Target="../media/image60.png"/><Relationship Id="rId41"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6.jpe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1.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129.jpeg"/><Relationship Id="rId4" Type="http://schemas.openxmlformats.org/officeDocument/2006/relationships/image" Target="../media/image128.jpeg"/></Relationships>
</file>

<file path=ppt/slides/_rels/slide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p:cNvPicPr>
            <a:picLocks noChangeAspect="1"/>
          </p:cNvPicPr>
          <p:nvPr/>
        </p:nvPicPr>
        <p:blipFill rotWithShape="1">
          <a:blip r:embed="rId3" cstate="screen">
            <a:extLst>
              <a:ext uri="{28A0092B-C50C-407E-A947-70E740481C1C}">
                <a14:useLocalDpi xmlns:a14="http://schemas.microsoft.com/office/drawing/2010/main" val="0"/>
              </a:ext>
            </a:extLst>
          </a:blip>
          <a:srcRect r="-167"/>
          <a:stretch/>
        </p:blipFill>
        <p:spPr>
          <a:xfrm>
            <a:off x="1885950" y="3151188"/>
            <a:ext cx="5130644" cy="3168352"/>
          </a:xfrm>
          <a:prstGeom prst="rect">
            <a:avLst/>
          </a:prstGeom>
        </p:spPr>
      </p:pic>
      <p:sp>
        <p:nvSpPr>
          <p:cNvPr id="5" name="Subtitle 4"/>
          <p:cNvSpPr>
            <a:spLocks noGrp="1"/>
          </p:cNvSpPr>
          <p:nvPr>
            <p:ph type="body" sz="quarter" idx="10"/>
          </p:nvPr>
        </p:nvSpPr>
        <p:spPr>
          <a:xfrm>
            <a:off x="1885950" y="1774097"/>
            <a:ext cx="7443500" cy="6857711"/>
          </a:xfrm>
        </p:spPr>
        <p:txBody>
          <a:bodyPr/>
          <a:lstStyle/>
          <a:p>
            <a:r>
              <a:rPr lang="en-GB" sz="5300" dirty="0"/>
              <a:t>Engineering Interview Day</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Text Placeholder 1"/>
          <p:cNvSpPr>
            <a:spLocks noGrp="1"/>
          </p:cNvSpPr>
          <p:nvPr>
            <p:ph type="body" sz="quarter" idx="11"/>
          </p:nvPr>
        </p:nvSpPr>
        <p:spPr>
          <a:xfrm>
            <a:off x="7298216" y="4864640"/>
            <a:ext cx="2936233" cy="1513619"/>
          </a:xfrm>
        </p:spPr>
        <p:txBody>
          <a:bodyPr/>
          <a:lstStyle/>
          <a:p>
            <a:endParaRPr lang="en-GB" sz="2000" dirty="0"/>
          </a:p>
          <a:p>
            <a:r>
              <a:rPr lang="en-GB" sz="2000" dirty="0"/>
              <a:t>Dr Stephen Quayle</a:t>
            </a:r>
          </a:p>
          <a:p>
            <a:r>
              <a:rPr lang="en-GB" sz="2000" b="0" dirty="0"/>
              <a:t>Director of Undergraduate Admissions</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0154D2-FD34-411F-8BC9-4E1F6639A88E}"/>
              </a:ext>
            </a:extLst>
          </p:cNvPr>
          <p:cNvPicPr>
            <a:picLocks noChangeAspect="1"/>
          </p:cNvPicPr>
          <p:nvPr/>
        </p:nvPicPr>
        <p:blipFill rotWithShape="1">
          <a:blip r:embed="rId2"/>
          <a:srcRect l="1149" t="1475" r="812" b="989"/>
          <a:stretch/>
        </p:blipFill>
        <p:spPr>
          <a:xfrm>
            <a:off x="210741" y="171646"/>
            <a:ext cx="8761809" cy="6514708"/>
          </a:xfrm>
          <a:prstGeom prst="rect">
            <a:avLst/>
          </a:prstGeom>
        </p:spPr>
      </p:pic>
      <p:sp>
        <p:nvSpPr>
          <p:cNvPr id="10" name="Rectangle 9"/>
          <p:cNvSpPr/>
          <p:nvPr/>
        </p:nvSpPr>
        <p:spPr>
          <a:xfrm>
            <a:off x="210741" y="612712"/>
            <a:ext cx="2247899"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27381" y="548680"/>
            <a:ext cx="9025003" cy="458523"/>
          </a:xfrm>
        </p:spPr>
        <p:txBody>
          <a:bodyPr/>
          <a:lstStyle/>
          <a:p>
            <a:r>
              <a:rPr lang="en-GB" dirty="0">
                <a:solidFill>
                  <a:srgbClr val="555656"/>
                </a:solidFill>
                <a:latin typeface="Lexia"/>
                <a:ea typeface="+mn-ea"/>
                <a:cs typeface="Lexia"/>
              </a:rPr>
              <a:t>Third Year</a:t>
            </a:r>
          </a:p>
        </p:txBody>
      </p:sp>
      <p:sp>
        <p:nvSpPr>
          <p:cNvPr id="4" name="Rectangle 3">
            <a:extLst>
              <a:ext uri="{FF2B5EF4-FFF2-40B4-BE49-F238E27FC236}">
                <a16:creationId xmlns:a16="http://schemas.microsoft.com/office/drawing/2014/main" id="{AF5F31FB-7E5B-48C5-B9CB-E4266D87910A}"/>
              </a:ext>
            </a:extLst>
          </p:cNvPr>
          <p:cNvSpPr/>
          <p:nvPr/>
        </p:nvSpPr>
        <p:spPr>
          <a:xfrm>
            <a:off x="8546552" y="1840589"/>
            <a:ext cx="3463637" cy="4693593"/>
          </a:xfrm>
          <a:prstGeom prst="rect">
            <a:avLst/>
          </a:prstGeom>
        </p:spPr>
        <p:txBody>
          <a:bodyPr wrap="square">
            <a:spAutoFit/>
          </a:bodyPr>
          <a:lstStyle/>
          <a:p>
            <a:pPr marL="452438">
              <a:spcBef>
                <a:spcPts val="600"/>
              </a:spcBef>
            </a:pPr>
            <a:r>
              <a:rPr lang="en-GB" sz="2400" dirty="0">
                <a:solidFill>
                  <a:srgbClr val="666666"/>
                </a:solidFill>
                <a:latin typeface="Lexia" panose="02060503040202020203"/>
              </a:rPr>
              <a:t>Select BEng or MEng</a:t>
            </a:r>
          </a:p>
          <a:p>
            <a:pPr marL="452438">
              <a:spcBef>
                <a:spcPts val="600"/>
              </a:spcBef>
            </a:pPr>
            <a:r>
              <a:rPr lang="en-GB" sz="2400" dirty="0">
                <a:solidFill>
                  <a:srgbClr val="666666"/>
                </a:solidFill>
                <a:latin typeface="Lexia" panose="02060503040202020203"/>
              </a:rPr>
              <a:t>Individual project</a:t>
            </a:r>
          </a:p>
          <a:p>
            <a:pPr marL="452438">
              <a:spcBef>
                <a:spcPts val="600"/>
              </a:spcBef>
            </a:pPr>
            <a:r>
              <a:rPr lang="en-GB" sz="2400" dirty="0">
                <a:solidFill>
                  <a:srgbClr val="666666"/>
                </a:solidFill>
                <a:latin typeface="Lexia" panose="02060503040202020203"/>
              </a:rPr>
              <a:t>Chemical group project</a:t>
            </a:r>
          </a:p>
          <a:p>
            <a:pPr marL="452438">
              <a:spcBef>
                <a:spcPts val="600"/>
              </a:spcBef>
            </a:pPr>
            <a:r>
              <a:rPr lang="en-GB" sz="2400" dirty="0">
                <a:solidFill>
                  <a:srgbClr val="666666"/>
                </a:solidFill>
                <a:latin typeface="Lexia" panose="02060503040202020203"/>
              </a:rPr>
              <a:t>Optional modules</a:t>
            </a:r>
          </a:p>
          <a:p>
            <a:pPr marL="452438">
              <a:spcBef>
                <a:spcPts val="600"/>
              </a:spcBef>
            </a:pPr>
            <a:r>
              <a:rPr lang="en-GB" sz="2400" dirty="0">
                <a:solidFill>
                  <a:srgbClr val="666666"/>
                </a:solidFill>
                <a:latin typeface="Lexia" panose="02060503040202020203"/>
              </a:rPr>
              <a:t>Optional placement year</a:t>
            </a:r>
          </a:p>
          <a:p>
            <a:pPr marL="452438">
              <a:spcBef>
                <a:spcPts val="600"/>
              </a:spcBef>
            </a:pPr>
            <a:endParaRPr lang="en-GB" sz="2400" dirty="0">
              <a:solidFill>
                <a:srgbClr val="666666"/>
              </a:solidFill>
              <a:latin typeface="Lexia" panose="02060503040202020203"/>
            </a:endParaRPr>
          </a:p>
          <a:p>
            <a:pPr marL="452438">
              <a:spcBef>
                <a:spcPts val="600"/>
              </a:spcBef>
            </a:pPr>
            <a:endParaRPr lang="en-GB" sz="2400" dirty="0">
              <a:solidFill>
                <a:srgbClr val="666666"/>
              </a:solidFill>
              <a:latin typeface="Lexia" panose="02060503040202020203"/>
            </a:endParaRPr>
          </a:p>
          <a:p>
            <a:pPr marL="452438">
              <a:spcBef>
                <a:spcPts val="600"/>
              </a:spcBef>
            </a:pPr>
            <a:r>
              <a:rPr lang="en-GB" sz="2400" i="1" dirty="0">
                <a:solidFill>
                  <a:srgbClr val="666666"/>
                </a:solidFill>
                <a:latin typeface="Lexia" panose="02060503040202020203"/>
              </a:rPr>
              <a:t>*Modules indicative of typical programme</a:t>
            </a:r>
            <a:endParaRPr lang="en-GB" sz="2400" dirty="0">
              <a:solidFill>
                <a:srgbClr val="666666"/>
              </a:solidFill>
              <a:latin typeface="+mn-lt"/>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7381" y="548680"/>
            <a:ext cx="9025003" cy="458523"/>
          </a:xfrm>
        </p:spPr>
        <p:txBody>
          <a:bodyPr/>
          <a:lstStyle/>
          <a:p>
            <a:r>
              <a:rPr lang="en-GB" dirty="0">
                <a:solidFill>
                  <a:srgbClr val="555656"/>
                </a:solidFill>
                <a:latin typeface="Lexia"/>
                <a:ea typeface="+mn-ea"/>
                <a:cs typeface="Lexia"/>
              </a:rPr>
              <a:t>Fourth Year</a:t>
            </a:r>
          </a:p>
        </p:txBody>
      </p:sp>
      <p:pic>
        <p:nvPicPr>
          <p:cNvPr id="9" name="Picture 8"/>
          <p:cNvPicPr>
            <a:picLocks noChangeAspect="1"/>
          </p:cNvPicPr>
          <p:nvPr/>
        </p:nvPicPr>
        <p:blipFill>
          <a:blip r:embed="rId2"/>
          <a:stretch>
            <a:fillRect/>
          </a:stretch>
        </p:blipFill>
        <p:spPr>
          <a:xfrm>
            <a:off x="4361007" y="199881"/>
            <a:ext cx="4478193" cy="1180971"/>
          </a:xfrm>
          <a:prstGeom prst="rect">
            <a:avLst/>
          </a:prstGeom>
        </p:spPr>
      </p:pic>
      <p:sp>
        <p:nvSpPr>
          <p:cNvPr id="4" name="Rectangle 3">
            <a:extLst>
              <a:ext uri="{FF2B5EF4-FFF2-40B4-BE49-F238E27FC236}">
                <a16:creationId xmlns:a16="http://schemas.microsoft.com/office/drawing/2014/main" id="{E05A1D60-1EAD-43AA-B47E-09AC3D014273}"/>
              </a:ext>
            </a:extLst>
          </p:cNvPr>
          <p:cNvSpPr/>
          <p:nvPr/>
        </p:nvSpPr>
        <p:spPr>
          <a:xfrm>
            <a:off x="8377381" y="1951671"/>
            <a:ext cx="3620655" cy="4693593"/>
          </a:xfrm>
          <a:prstGeom prst="rect">
            <a:avLst/>
          </a:prstGeom>
        </p:spPr>
        <p:txBody>
          <a:bodyPr wrap="square">
            <a:spAutoFit/>
          </a:bodyPr>
          <a:lstStyle/>
          <a:p>
            <a:pPr marL="452438">
              <a:spcBef>
                <a:spcPts val="600"/>
              </a:spcBef>
            </a:pPr>
            <a:r>
              <a:rPr lang="en-GB" sz="2400" dirty="0">
                <a:solidFill>
                  <a:srgbClr val="666666"/>
                </a:solidFill>
                <a:latin typeface="Lexia" panose="02060503040202020203"/>
              </a:rPr>
              <a:t>MEng only</a:t>
            </a:r>
          </a:p>
          <a:p>
            <a:pPr marL="452438">
              <a:spcBef>
                <a:spcPts val="600"/>
              </a:spcBef>
            </a:pPr>
            <a:r>
              <a:rPr lang="en-GB" sz="2400" dirty="0">
                <a:solidFill>
                  <a:srgbClr val="666666"/>
                </a:solidFill>
                <a:latin typeface="Lexia" panose="02060503040202020203"/>
              </a:rPr>
              <a:t>Group project</a:t>
            </a:r>
          </a:p>
          <a:p>
            <a:pPr marL="452438">
              <a:spcBef>
                <a:spcPts val="600"/>
              </a:spcBef>
            </a:pPr>
            <a:r>
              <a:rPr lang="en-GB" sz="2400" dirty="0">
                <a:solidFill>
                  <a:srgbClr val="666666"/>
                </a:solidFill>
                <a:latin typeface="Lexia" panose="02060503040202020203"/>
              </a:rPr>
              <a:t>Chemical individual project</a:t>
            </a:r>
          </a:p>
          <a:p>
            <a:pPr marL="452438">
              <a:spcBef>
                <a:spcPts val="600"/>
              </a:spcBef>
            </a:pPr>
            <a:r>
              <a:rPr lang="en-GB" sz="2400" dirty="0">
                <a:solidFill>
                  <a:srgbClr val="666666"/>
                </a:solidFill>
                <a:latin typeface="Lexia" panose="02060503040202020203"/>
              </a:rPr>
              <a:t>Intensive teaching</a:t>
            </a:r>
          </a:p>
          <a:p>
            <a:pPr marL="452438">
              <a:spcBef>
                <a:spcPts val="600"/>
              </a:spcBef>
            </a:pPr>
            <a:r>
              <a:rPr lang="en-GB" sz="2400" dirty="0">
                <a:solidFill>
                  <a:srgbClr val="666666"/>
                </a:solidFill>
                <a:latin typeface="Lexia" panose="02060503040202020203"/>
              </a:rPr>
              <a:t>Industry linked group project</a:t>
            </a:r>
          </a:p>
          <a:p>
            <a:pPr marL="452438">
              <a:spcBef>
                <a:spcPts val="600"/>
              </a:spcBef>
            </a:pPr>
            <a:endParaRPr lang="en-GB" sz="2400" dirty="0">
              <a:solidFill>
                <a:srgbClr val="666666"/>
              </a:solidFill>
              <a:latin typeface="Lexia" panose="02060503040202020203"/>
            </a:endParaRPr>
          </a:p>
          <a:p>
            <a:pPr marL="452438">
              <a:spcBef>
                <a:spcPts val="600"/>
              </a:spcBef>
            </a:pPr>
            <a:endParaRPr lang="en-GB" sz="2400" dirty="0">
              <a:solidFill>
                <a:srgbClr val="666666"/>
              </a:solidFill>
              <a:latin typeface="Lexia" panose="02060503040202020203"/>
            </a:endParaRPr>
          </a:p>
          <a:p>
            <a:pPr marL="452438">
              <a:spcBef>
                <a:spcPts val="600"/>
              </a:spcBef>
            </a:pPr>
            <a:r>
              <a:rPr lang="en-GB" sz="2400" i="1" dirty="0">
                <a:solidFill>
                  <a:srgbClr val="666666"/>
                </a:solidFill>
                <a:latin typeface="Lexia" panose="02060503040202020203"/>
              </a:rPr>
              <a:t>*Modules indicative of typical programme</a:t>
            </a:r>
            <a:endParaRPr lang="en-GB" sz="2400" dirty="0">
              <a:solidFill>
                <a:srgbClr val="666666"/>
              </a:solidFill>
            </a:endParaRPr>
          </a:p>
        </p:txBody>
      </p:sp>
      <p:pic>
        <p:nvPicPr>
          <p:cNvPr id="6" name="Picture 5">
            <a:extLst>
              <a:ext uri="{FF2B5EF4-FFF2-40B4-BE49-F238E27FC236}">
                <a16:creationId xmlns:a16="http://schemas.microsoft.com/office/drawing/2014/main" id="{C21D6889-2B6A-40CA-9B17-83780814DD77}"/>
              </a:ext>
            </a:extLst>
          </p:cNvPr>
          <p:cNvPicPr>
            <a:picLocks noChangeAspect="1"/>
          </p:cNvPicPr>
          <p:nvPr/>
        </p:nvPicPr>
        <p:blipFill rotWithShape="1">
          <a:blip r:embed="rId3"/>
          <a:srcRect t="5872" b="4870"/>
          <a:stretch/>
        </p:blipFill>
        <p:spPr>
          <a:xfrm>
            <a:off x="307150" y="1356001"/>
            <a:ext cx="8532050" cy="5302117"/>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527381" y="548680"/>
            <a:ext cx="9025003" cy="458523"/>
          </a:xfrm>
        </p:spPr>
        <p:txBody>
          <a:bodyPr/>
          <a:lstStyle/>
          <a:p>
            <a:pPr eaLnBrk="1" hangingPunct="1"/>
            <a:r>
              <a:rPr lang="en-GB" dirty="0">
                <a:solidFill>
                  <a:srgbClr val="555656"/>
                </a:solidFill>
                <a:latin typeface="Lexia"/>
                <a:ea typeface="+mn-ea"/>
                <a:cs typeface="Lexia"/>
              </a:rPr>
              <a:t>MEng Industry Experience</a:t>
            </a:r>
          </a:p>
        </p:txBody>
      </p:sp>
      <p:sp>
        <p:nvSpPr>
          <p:cNvPr id="13316" name="Rectangle 3"/>
          <p:cNvSpPr>
            <a:spLocks noGrp="1" noChangeArrowheads="1"/>
          </p:cNvSpPr>
          <p:nvPr>
            <p:ph type="body" sz="quarter" idx="14"/>
          </p:nvPr>
        </p:nvSpPr>
        <p:spPr>
          <a:xfrm>
            <a:off x="859885" y="1267671"/>
            <a:ext cx="8425184" cy="1261884"/>
          </a:xfrm>
        </p:spPr>
        <p:txBody>
          <a:bodyPr/>
          <a:lstStyle/>
          <a:p>
            <a:pPr marL="342900" indent="-342900" eaLnBrk="1" hangingPunct="1">
              <a:spcBef>
                <a:spcPts val="600"/>
              </a:spcBef>
              <a:buFont typeface="Arial" panose="020B0604020202020204" pitchFamily="34" charset="0"/>
              <a:buChar char="•"/>
            </a:pPr>
            <a:r>
              <a:rPr lang="en-GB" dirty="0"/>
              <a:t>Two industry placement projects</a:t>
            </a:r>
          </a:p>
          <a:p>
            <a:pPr marL="342900" indent="-342900" eaLnBrk="1" hangingPunct="1">
              <a:spcBef>
                <a:spcPts val="600"/>
              </a:spcBef>
              <a:buFont typeface="Arial" panose="020B0604020202020204" pitchFamily="34" charset="0"/>
              <a:buChar char="•"/>
            </a:pPr>
            <a:r>
              <a:rPr lang="en-GB" dirty="0"/>
              <a:t>Summer internships</a:t>
            </a:r>
          </a:p>
          <a:p>
            <a:pPr marL="342900" indent="-342900" eaLnBrk="1" hangingPunct="1">
              <a:spcBef>
                <a:spcPts val="600"/>
              </a:spcBef>
              <a:buFont typeface="Arial" panose="020B0604020202020204" pitchFamily="34" charset="0"/>
              <a:buChar char="•"/>
            </a:pPr>
            <a:r>
              <a:rPr lang="en-GB" dirty="0"/>
              <a:t>Placement Year in industry</a:t>
            </a:r>
          </a:p>
        </p:txBody>
      </p:sp>
      <p:pic>
        <p:nvPicPr>
          <p:cNvPr id="2050" name="Picture 2" descr="http://www.lancaster.ac.uk/media/lancaster-university/content-assets/images/news/hero-images/2015/Coffee-roaster_web.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11368" y="2915207"/>
            <a:ext cx="3414060" cy="2303778"/>
          </a:xfrm>
          <a:prstGeom prst="rect">
            <a:avLst/>
          </a:prstGeom>
          <a:noFill/>
          <a:ln w="12700">
            <a:noFill/>
          </a:ln>
          <a:extLst>
            <a:ext uri="{909E8E84-426E-40dd-AFC4-6F175D3DCCD1}">
              <a14:hiddenFill xmlns="" xmlns:a14="http://schemas.microsoft.com/office/drawing/2010/main">
                <a:solidFill>
                  <a:srgbClr val="FFFFFF"/>
                </a:solidFill>
              </a14:hiddenFill>
            </a:ext>
          </a:extLst>
        </p:spPr>
      </p:pic>
      <p:pic>
        <p:nvPicPr>
          <p:cNvPr id="2052" name="Picture 4" descr="L-R: Jon Elmer, Amy Kennedy, Paul Cornforth, Andrew Kinder, Daniel Mann"/>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59885" y="2915207"/>
            <a:ext cx="3356400" cy="2286800"/>
          </a:xfrm>
          <a:prstGeom prst="rect">
            <a:avLst/>
          </a:prstGeom>
          <a:noFill/>
          <a:ln w="12700">
            <a:noFill/>
          </a:ln>
          <a:extLst>
            <a:ext uri="{909E8E84-426E-40dd-AFC4-6F175D3DCCD1}">
              <a14:hiddenFill xmlns="" xmlns:a14="http://schemas.microsoft.com/office/drawing/2010/main">
                <a:solidFill>
                  <a:srgbClr val="FFFFFF"/>
                </a:solidFill>
              </a14:hiddenFill>
            </a:ext>
          </a:extLst>
        </p:spPr>
      </p:pic>
      <p:pic>
        <p:nvPicPr>
          <p:cNvPr id="2054" name="Picture 6" descr="Lancaster University has partnered with EDF Energy to provide work placement opportunities in the energy secto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020511" y="2915207"/>
            <a:ext cx="3356400" cy="2303778"/>
          </a:xfrm>
          <a:prstGeom prst="rect">
            <a:avLst/>
          </a:prstGeom>
          <a:noFill/>
          <a:ln w="12700">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832342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555656"/>
                </a:solidFill>
                <a:latin typeface="Lexia"/>
                <a:ea typeface="+mn-ea"/>
                <a:cs typeface="Lexia"/>
              </a:rPr>
              <a:t>Leaving Details</a:t>
            </a:r>
          </a:p>
        </p:txBody>
      </p:sp>
      <p:sp>
        <p:nvSpPr>
          <p:cNvPr id="9" name="TextBox 8"/>
          <p:cNvSpPr txBox="1"/>
          <p:nvPr/>
        </p:nvSpPr>
        <p:spPr>
          <a:xfrm rot="16200000">
            <a:off x="9962894" y="4619990"/>
            <a:ext cx="1260909" cy="338554"/>
          </a:xfrm>
          <a:prstGeom prst="rect">
            <a:avLst/>
          </a:prstGeom>
          <a:noFill/>
        </p:spPr>
        <p:txBody>
          <a:bodyPr wrap="square" rtlCol="0">
            <a:spAutoFit/>
          </a:bodyPr>
          <a:lstStyle/>
          <a:p>
            <a:r>
              <a:rPr lang="en-GB" sz="1600" dirty="0" err="1">
                <a:solidFill>
                  <a:schemeClr val="bg1"/>
                </a:solidFill>
              </a:rPr>
              <a:t>Yr</a:t>
            </a:r>
            <a:r>
              <a:rPr lang="en-GB" sz="1600" dirty="0">
                <a:solidFill>
                  <a:schemeClr val="bg1"/>
                </a:solidFill>
              </a:rPr>
              <a:t> 2</a:t>
            </a:r>
          </a:p>
        </p:txBody>
      </p:sp>
      <p:sp>
        <p:nvSpPr>
          <p:cNvPr id="8" name="TextBox 7"/>
          <p:cNvSpPr txBox="1"/>
          <p:nvPr/>
        </p:nvSpPr>
        <p:spPr>
          <a:xfrm rot="16200000">
            <a:off x="8727591" y="4619991"/>
            <a:ext cx="1260909" cy="338554"/>
          </a:xfrm>
          <a:prstGeom prst="rect">
            <a:avLst/>
          </a:prstGeom>
          <a:noFill/>
        </p:spPr>
        <p:txBody>
          <a:bodyPr wrap="square" rtlCol="0">
            <a:spAutoFit/>
          </a:bodyPr>
          <a:lstStyle/>
          <a:p>
            <a:r>
              <a:rPr lang="en-GB" sz="1600" dirty="0">
                <a:solidFill>
                  <a:schemeClr val="bg1"/>
                </a:solidFill>
              </a:rPr>
              <a:t>Year 3</a:t>
            </a:r>
          </a:p>
        </p:txBody>
      </p:sp>
      <p:sp>
        <p:nvSpPr>
          <p:cNvPr id="3" name="TextBox 2"/>
          <p:cNvSpPr txBox="1"/>
          <p:nvPr/>
        </p:nvSpPr>
        <p:spPr>
          <a:xfrm rot="16200000">
            <a:off x="7492289" y="4619990"/>
            <a:ext cx="1260909" cy="338554"/>
          </a:xfrm>
          <a:prstGeom prst="rect">
            <a:avLst/>
          </a:prstGeom>
          <a:noFill/>
        </p:spPr>
        <p:txBody>
          <a:bodyPr wrap="square" rtlCol="0">
            <a:spAutoFit/>
          </a:bodyPr>
          <a:lstStyle/>
          <a:p>
            <a:r>
              <a:rPr lang="en-GB" sz="1600" dirty="0">
                <a:solidFill>
                  <a:schemeClr val="bg1"/>
                </a:solidFill>
              </a:rPr>
              <a:t>Year 4</a:t>
            </a:r>
          </a:p>
        </p:txBody>
      </p:sp>
      <p:graphicFrame>
        <p:nvGraphicFramePr>
          <p:cNvPr id="11" name="Chart 10">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820006572"/>
              </p:ext>
            </p:extLst>
          </p:nvPr>
        </p:nvGraphicFramePr>
        <p:xfrm>
          <a:off x="6925822" y="1661240"/>
          <a:ext cx="4572000" cy="44858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384384710"/>
              </p:ext>
            </p:extLst>
          </p:nvPr>
        </p:nvGraphicFramePr>
        <p:xfrm>
          <a:off x="694178" y="1661241"/>
          <a:ext cx="6013018" cy="4519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8563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555656"/>
                </a:solidFill>
                <a:latin typeface="Lexia"/>
                <a:ea typeface="+mn-ea"/>
                <a:cs typeface="Lexia"/>
              </a:rPr>
              <a:t>Support Services</a:t>
            </a:r>
          </a:p>
        </p:txBody>
      </p:sp>
      <p:sp>
        <p:nvSpPr>
          <p:cNvPr id="3" name="Text Placeholder 2"/>
          <p:cNvSpPr>
            <a:spLocks noGrp="1"/>
          </p:cNvSpPr>
          <p:nvPr>
            <p:ph type="body" sz="quarter" idx="14"/>
          </p:nvPr>
        </p:nvSpPr>
        <p:spPr>
          <a:xfrm>
            <a:off x="1290926" y="1279729"/>
            <a:ext cx="4065876" cy="3339376"/>
          </a:xfrm>
        </p:spPr>
        <p:txBody>
          <a:bodyPr/>
          <a:lstStyle/>
          <a:p>
            <a:pPr marL="342900" indent="-342900" fontAlgn="base">
              <a:spcBef>
                <a:spcPts val="600"/>
              </a:spcBef>
              <a:buFont typeface="Arial" panose="020B0604020202020204" pitchFamily="34" charset="0"/>
              <a:buChar char="•"/>
            </a:pPr>
            <a:r>
              <a:rPr lang="en-GB" sz="2800" dirty="0"/>
              <a:t>Academic support</a:t>
            </a:r>
          </a:p>
          <a:p>
            <a:pPr marL="685800" lvl="1" indent="-342900" fontAlgn="base">
              <a:spcBef>
                <a:spcPts val="600"/>
              </a:spcBef>
              <a:buFont typeface="Arial" panose="020B0604020202020204" pitchFamily="34" charset="0"/>
              <a:buChar char="•"/>
            </a:pPr>
            <a:r>
              <a:rPr lang="en-GB" sz="2000" dirty="0"/>
              <a:t>English Language Support</a:t>
            </a:r>
          </a:p>
          <a:p>
            <a:pPr marL="685800" lvl="1" indent="-342900" fontAlgn="base">
              <a:spcBef>
                <a:spcPts val="600"/>
              </a:spcBef>
              <a:buFont typeface="Arial" panose="020B0604020202020204" pitchFamily="34" charset="0"/>
              <a:buChar char="•"/>
            </a:pPr>
            <a:r>
              <a:rPr lang="en-GB" sz="2000" dirty="0"/>
              <a:t>Mathematics &amp; Statistics Support</a:t>
            </a:r>
          </a:p>
          <a:p>
            <a:pPr marL="685800" lvl="1" indent="-342900" fontAlgn="base">
              <a:spcBef>
                <a:spcPts val="600"/>
              </a:spcBef>
              <a:buFont typeface="Arial" panose="020B0604020202020204" pitchFamily="34" charset="0"/>
              <a:buChar char="•"/>
            </a:pPr>
            <a:r>
              <a:rPr lang="en-GB" sz="2000" dirty="0"/>
              <a:t>Student Learning Advisors with 1 to 1 consultation</a:t>
            </a:r>
          </a:p>
          <a:p>
            <a:pPr marL="685800" lvl="1" indent="-342900" fontAlgn="base">
              <a:spcBef>
                <a:spcPts val="600"/>
              </a:spcBef>
              <a:buFont typeface="Arial" panose="020B0604020202020204" pitchFamily="34" charset="0"/>
              <a:buChar char="•"/>
            </a:pPr>
            <a:r>
              <a:rPr lang="en-GB" sz="2000" dirty="0"/>
              <a:t>Department Tutor/DoS</a:t>
            </a:r>
          </a:p>
          <a:p>
            <a:pPr marL="685800" lvl="1" indent="-342900" fontAlgn="base">
              <a:spcBef>
                <a:spcPts val="600"/>
              </a:spcBef>
              <a:buFont typeface="Arial" panose="020B0604020202020204" pitchFamily="34" charset="0"/>
              <a:buChar char="•"/>
            </a:pPr>
            <a:r>
              <a:rPr lang="en-GB" sz="2000" dirty="0"/>
              <a:t>College Advisers</a:t>
            </a:r>
          </a:p>
          <a:p>
            <a:endParaRPr lang="en-GB" dirty="0"/>
          </a:p>
        </p:txBody>
      </p:sp>
      <p:sp>
        <p:nvSpPr>
          <p:cNvPr id="4" name="Text Placeholder 2"/>
          <p:cNvSpPr txBox="1">
            <a:spLocks/>
          </p:cNvSpPr>
          <p:nvPr/>
        </p:nvSpPr>
        <p:spPr>
          <a:xfrm>
            <a:off x="6202651" y="1194004"/>
            <a:ext cx="5098473" cy="4752975"/>
          </a:xfrm>
          <a:prstGeom prst="rect">
            <a:avLst/>
          </a:prstGeom>
        </p:spPr>
        <p:txBody>
          <a:bodyPr vert="horz"/>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GB" sz="2800" dirty="0"/>
              <a:t>Personal Support</a:t>
            </a:r>
          </a:p>
          <a:p>
            <a:pPr lvl="1">
              <a:spcAft>
                <a:spcPts val="0"/>
              </a:spcAft>
            </a:pPr>
            <a:r>
              <a:rPr lang="en-GB" sz="2000" dirty="0"/>
              <a:t>The ASK service</a:t>
            </a:r>
          </a:p>
          <a:p>
            <a:pPr lvl="2">
              <a:spcAft>
                <a:spcPts val="0"/>
              </a:spcAft>
            </a:pPr>
            <a:r>
              <a:rPr lang="en-GB" sz="1800" dirty="0"/>
              <a:t>Accommodation</a:t>
            </a:r>
          </a:p>
          <a:p>
            <a:pPr lvl="2">
              <a:spcAft>
                <a:spcPts val="0"/>
              </a:spcAft>
            </a:pPr>
            <a:r>
              <a:rPr lang="en-GB" sz="1800" dirty="0"/>
              <a:t>Careers</a:t>
            </a:r>
          </a:p>
          <a:p>
            <a:pPr lvl="2">
              <a:spcAft>
                <a:spcPts val="0"/>
              </a:spcAft>
            </a:pPr>
            <a:r>
              <a:rPr lang="en-GB" sz="1800" dirty="0"/>
              <a:t>Disability Services</a:t>
            </a:r>
          </a:p>
          <a:p>
            <a:pPr lvl="2">
              <a:spcAft>
                <a:spcPts val="0"/>
              </a:spcAft>
            </a:pPr>
            <a:r>
              <a:rPr lang="en-GB" sz="1800" dirty="0"/>
              <a:t>Visa and Immigration team</a:t>
            </a:r>
          </a:p>
          <a:p>
            <a:pPr lvl="2">
              <a:spcAft>
                <a:spcPts val="0"/>
              </a:spcAft>
            </a:pPr>
            <a:r>
              <a:rPr lang="en-GB" sz="1800" dirty="0"/>
              <a:t>Student Funding</a:t>
            </a:r>
          </a:p>
          <a:p>
            <a:pPr lvl="2">
              <a:spcAft>
                <a:spcPts val="0"/>
              </a:spcAft>
            </a:pPr>
            <a:r>
              <a:rPr lang="en-GB" sz="1800" dirty="0"/>
              <a:t>Student Registry</a:t>
            </a:r>
          </a:p>
          <a:p>
            <a:pPr lvl="2">
              <a:spcAft>
                <a:spcPts val="0"/>
              </a:spcAft>
            </a:pPr>
            <a:r>
              <a:rPr lang="en-GB" sz="1800" dirty="0"/>
              <a:t>Wellbeing, Counselling and Mental Health.</a:t>
            </a:r>
          </a:p>
          <a:p>
            <a:pPr lvl="1" fontAlgn="auto">
              <a:spcAft>
                <a:spcPts val="0"/>
              </a:spcAft>
            </a:pPr>
            <a:r>
              <a:rPr lang="en-GB" sz="2000" dirty="0"/>
              <a:t>Student Union</a:t>
            </a:r>
          </a:p>
          <a:p>
            <a:pPr lvl="1" fontAlgn="auto">
              <a:spcAft>
                <a:spcPts val="0"/>
              </a:spcAft>
            </a:pPr>
            <a:r>
              <a:rPr lang="en-GB" sz="2000" dirty="0"/>
              <a:t>Security</a:t>
            </a:r>
          </a:p>
          <a:p>
            <a:pPr lvl="1" fontAlgn="auto">
              <a:spcAft>
                <a:spcPts val="0"/>
              </a:spcAft>
            </a:pPr>
            <a:r>
              <a:rPr lang="en-GB" sz="2000" dirty="0"/>
              <a:t>Chaplaincy Centre &amp; Islamic Prayer Room</a:t>
            </a:r>
          </a:p>
          <a:p>
            <a:pPr lvl="1" fontAlgn="auto">
              <a:spcAft>
                <a:spcPts val="0"/>
              </a:spcAft>
            </a:pPr>
            <a:r>
              <a:rPr lang="en-GB" sz="2000" dirty="0"/>
              <a:t>Your College</a:t>
            </a:r>
          </a:p>
          <a:p>
            <a:pPr fontAlgn="auto">
              <a:spcAft>
                <a:spcPts val="0"/>
              </a:spcAft>
            </a:pPr>
            <a:endParaRPr lang="en-GB" dirty="0"/>
          </a:p>
        </p:txBody>
      </p:sp>
      <p:sp>
        <p:nvSpPr>
          <p:cNvPr id="6" name="TextBox 5">
            <a:extLst>
              <a:ext uri="{FF2B5EF4-FFF2-40B4-BE49-F238E27FC236}">
                <a16:creationId xmlns:a16="http://schemas.microsoft.com/office/drawing/2014/main" id="{405994AF-B9F7-427E-8103-67408DA221E6}"/>
              </a:ext>
            </a:extLst>
          </p:cNvPr>
          <p:cNvSpPr txBox="1"/>
          <p:nvPr/>
        </p:nvSpPr>
        <p:spPr>
          <a:xfrm>
            <a:off x="1118826" y="4696049"/>
            <a:ext cx="4548549" cy="1692771"/>
          </a:xfrm>
          <a:prstGeom prst="rect">
            <a:avLst/>
          </a:prstGeom>
          <a:noFill/>
        </p:spPr>
        <p:txBody>
          <a:bodyPr wrap="square" rtlCol="0">
            <a:spAutoFit/>
          </a:bodyPr>
          <a:lstStyle/>
          <a:p>
            <a:r>
              <a:rPr lang="en-GB" sz="1800" dirty="0">
                <a:hlinkClick r:id="rId2"/>
              </a:rPr>
              <a:t>www.lancaster.ac.uk/sci-tech/study/academic-support</a:t>
            </a:r>
            <a:endParaRPr lang="en-GB" sz="1800" dirty="0"/>
          </a:p>
          <a:p>
            <a:endParaRPr lang="en-GB" sz="1800" dirty="0"/>
          </a:p>
          <a:p>
            <a:r>
              <a:rPr lang="en-GB" sz="1800" dirty="0">
                <a:hlinkClick r:id="rId3"/>
              </a:rPr>
              <a:t>www.lancaster.ac.uk/student-and-education-services</a:t>
            </a:r>
            <a:endParaRPr lang="en-GB" sz="1800" dirty="0"/>
          </a:p>
          <a:p>
            <a:endParaRPr lang="en-GB" dirty="0"/>
          </a:p>
        </p:txBody>
      </p:sp>
    </p:spTree>
    <p:extLst>
      <p:ext uri="{BB962C8B-B14F-4D97-AF65-F5344CB8AC3E}">
        <p14:creationId xmlns:p14="http://schemas.microsoft.com/office/powerpoint/2010/main" val="24913661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555656"/>
                </a:solidFill>
                <a:latin typeface="Lexia"/>
                <a:ea typeface="+mn-ea"/>
                <a:cs typeface="Lexia"/>
              </a:rPr>
              <a:t>Fees &amp; Scholarships</a:t>
            </a:r>
          </a:p>
        </p:txBody>
      </p:sp>
      <p:sp>
        <p:nvSpPr>
          <p:cNvPr id="3" name="Text Placeholder 2"/>
          <p:cNvSpPr>
            <a:spLocks noGrp="1"/>
          </p:cNvSpPr>
          <p:nvPr>
            <p:ph type="body" sz="quarter" idx="14"/>
          </p:nvPr>
        </p:nvSpPr>
        <p:spPr>
          <a:xfrm>
            <a:off x="2051052" y="1844676"/>
            <a:ext cx="11233579" cy="4001095"/>
          </a:xfrm>
        </p:spPr>
        <p:txBody>
          <a:bodyPr/>
          <a:lstStyle/>
          <a:p>
            <a:pPr>
              <a:spcBef>
                <a:spcPts val="600"/>
              </a:spcBef>
            </a:pPr>
            <a:r>
              <a:rPr lang="en-GB" b="1" dirty="0"/>
              <a:t>£9250 </a:t>
            </a:r>
            <a:r>
              <a:rPr lang="en-GB" dirty="0"/>
              <a:t>UK Annual Student Fees (2022/23)</a:t>
            </a:r>
          </a:p>
          <a:p>
            <a:pPr lvl="1">
              <a:spcBef>
                <a:spcPts val="600"/>
              </a:spcBef>
            </a:pPr>
            <a:r>
              <a:rPr lang="en-GB" sz="2000" dirty="0"/>
              <a:t>~£20 additional charge for safety shoes </a:t>
            </a:r>
          </a:p>
          <a:p>
            <a:pPr lvl="1">
              <a:spcBef>
                <a:spcPts val="600"/>
              </a:spcBef>
            </a:pPr>
            <a:r>
              <a:rPr lang="en-GB" sz="2000" dirty="0"/>
              <a:t>Complementary lab coat &amp; safety glasses (+PPE)</a:t>
            </a:r>
          </a:p>
          <a:p>
            <a:pPr fontAlgn="base">
              <a:spcBef>
                <a:spcPts val="600"/>
              </a:spcBef>
            </a:pPr>
            <a:r>
              <a:rPr lang="en-GB" b="1" dirty="0"/>
              <a:t>£2,000 Lancaster Scholarship</a:t>
            </a:r>
            <a:r>
              <a:rPr lang="en-GB" dirty="0"/>
              <a:t> </a:t>
            </a:r>
          </a:p>
          <a:p>
            <a:pPr lvl="1" fontAlgn="base">
              <a:spcBef>
                <a:spcPts val="600"/>
              </a:spcBef>
            </a:pPr>
            <a:r>
              <a:rPr lang="en-GB" sz="2000" dirty="0"/>
              <a:t>AAA at A level (and 5 GCSE’s grade A/7) - First year of study only, Firm UCAS choice.</a:t>
            </a:r>
          </a:p>
          <a:p>
            <a:pPr fontAlgn="base">
              <a:spcBef>
                <a:spcPts val="600"/>
              </a:spcBef>
            </a:pPr>
            <a:r>
              <a:rPr lang="en-GB" b="1" dirty="0"/>
              <a:t>£1,000 Lancaster Opportunity Scholarship</a:t>
            </a:r>
            <a:r>
              <a:rPr lang="en-GB" dirty="0"/>
              <a:t> </a:t>
            </a:r>
          </a:p>
          <a:p>
            <a:pPr lvl="1" fontAlgn="base">
              <a:spcBef>
                <a:spcPts val="600"/>
              </a:spcBef>
            </a:pPr>
            <a:r>
              <a:rPr lang="en-GB" sz="2000" dirty="0"/>
              <a:t>Part of Contextual Offer Scheme, each year of study</a:t>
            </a:r>
          </a:p>
          <a:p>
            <a:pPr fontAlgn="base">
              <a:spcBef>
                <a:spcPts val="600"/>
              </a:spcBef>
            </a:pPr>
            <a:r>
              <a:rPr lang="en-GB" b="1" dirty="0"/>
              <a:t>£1,000 Lancaster Bursary</a:t>
            </a:r>
          </a:p>
          <a:p>
            <a:pPr lvl="1" fontAlgn="base">
              <a:spcBef>
                <a:spcPts val="600"/>
              </a:spcBef>
            </a:pPr>
            <a:r>
              <a:rPr lang="en-GB" sz="2000" dirty="0"/>
              <a:t>Household income less than £30,000, each year of study</a:t>
            </a:r>
          </a:p>
          <a:p>
            <a:endParaRPr lang="en-GB" dirty="0"/>
          </a:p>
        </p:txBody>
      </p:sp>
      <p:pic>
        <p:nvPicPr>
          <p:cNvPr id="4" name="Picture 3"/>
          <p:cNvPicPr>
            <a:picLocks noChangeAspect="1"/>
          </p:cNvPicPr>
          <p:nvPr/>
        </p:nvPicPr>
        <p:blipFill rotWithShape="1">
          <a:blip r:embed="rId2"/>
          <a:srcRect t="9623" b="3098"/>
          <a:stretch/>
        </p:blipFill>
        <p:spPr>
          <a:xfrm>
            <a:off x="9634381" y="5319944"/>
            <a:ext cx="1400160" cy="1142924"/>
          </a:xfrm>
          <a:prstGeom prst="rect">
            <a:avLst/>
          </a:prstGeom>
        </p:spPr>
      </p:pic>
      <p:pic>
        <p:nvPicPr>
          <p:cNvPr id="6" name="Picture 13" descr="New IMechE logo"/>
          <p:cNvPicPr>
            <a:picLocks noChangeAspect="1" noChangeArrowheads="1"/>
          </p:cNvPicPr>
          <p:nvPr/>
        </p:nvPicPr>
        <p:blipFill>
          <a:blip r:embed="rId3" cstate="print"/>
          <a:srcRect/>
          <a:stretch>
            <a:fillRect/>
          </a:stretch>
        </p:blipFill>
        <p:spPr bwMode="auto">
          <a:xfrm>
            <a:off x="1197959" y="5891407"/>
            <a:ext cx="1633145" cy="522845"/>
          </a:xfrm>
          <a:prstGeom prst="rect">
            <a:avLst/>
          </a:prstGeom>
          <a:noFill/>
          <a:ln w="9525">
            <a:noFill/>
            <a:miter lim="800000"/>
            <a:headEnd/>
            <a:tailEnd/>
          </a:ln>
        </p:spPr>
      </p:pic>
      <p:pic>
        <p:nvPicPr>
          <p:cNvPr id="7" name="Picture 2" descr="ICheme | Institution of Chemical Engine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212" y="6004894"/>
            <a:ext cx="1856021" cy="37120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5"/>
          <a:stretch>
            <a:fillRect/>
          </a:stretch>
        </p:blipFill>
        <p:spPr>
          <a:xfrm>
            <a:off x="6692110" y="5840325"/>
            <a:ext cx="1609167" cy="595987"/>
          </a:xfrm>
          <a:prstGeom prst="rect">
            <a:avLst/>
          </a:prstGeom>
        </p:spPr>
      </p:pic>
      <p:pic>
        <p:nvPicPr>
          <p:cNvPr id="9" name="Picture 8"/>
          <p:cNvPicPr>
            <a:picLocks noChangeAspect="1"/>
          </p:cNvPicPr>
          <p:nvPr/>
        </p:nvPicPr>
        <p:blipFill>
          <a:blip r:embed="rId6"/>
          <a:stretch>
            <a:fillRect/>
          </a:stretch>
        </p:blipFill>
        <p:spPr>
          <a:xfrm>
            <a:off x="8572607" y="5563407"/>
            <a:ext cx="802701" cy="882972"/>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325377" y="5888445"/>
            <a:ext cx="1057950" cy="547867"/>
          </a:xfrm>
          <a:prstGeom prst="rect">
            <a:avLst/>
          </a:prstGeom>
        </p:spPr>
      </p:pic>
    </p:spTree>
    <p:extLst>
      <p:ext uri="{BB962C8B-B14F-4D97-AF65-F5344CB8AC3E}">
        <p14:creationId xmlns:p14="http://schemas.microsoft.com/office/powerpoint/2010/main" val="41169506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1033" y="1444109"/>
            <a:ext cx="3540785" cy="2360524"/>
          </a:xfrm>
          <a:prstGeom prst="rect">
            <a:avLst/>
          </a:prstGeom>
        </p:spPr>
      </p:pic>
      <p:pic>
        <p:nvPicPr>
          <p:cNvPr id="4" name="Picture 3"/>
          <p:cNvPicPr>
            <a:picLocks noChangeAspect="1"/>
          </p:cNvPicPr>
          <p:nvPr/>
        </p:nvPicPr>
        <p:blipFill rotWithShape="1">
          <a:blip r:embed="rId4"/>
          <a:srcRect t="7898" r="17608"/>
          <a:stretch/>
        </p:blipFill>
        <p:spPr>
          <a:xfrm>
            <a:off x="941033" y="3921844"/>
            <a:ext cx="3540785" cy="2636065"/>
          </a:xfrm>
          <a:prstGeom prst="rect">
            <a:avLst/>
          </a:prstGeom>
        </p:spPr>
      </p:pic>
      <p:sp>
        <p:nvSpPr>
          <p:cNvPr id="9" name="Text Placeholder 12">
            <a:extLst>
              <a:ext uri="{FF2B5EF4-FFF2-40B4-BE49-F238E27FC236}">
                <a16:creationId xmlns:a16="http://schemas.microsoft.com/office/drawing/2014/main" id="{43F0CEDF-5692-4ED7-B184-FF594197136F}"/>
              </a:ext>
            </a:extLst>
          </p:cNvPr>
          <p:cNvSpPr txBox="1">
            <a:spLocks/>
          </p:cNvSpPr>
          <p:nvPr/>
        </p:nvSpPr>
        <p:spPr>
          <a:xfrm>
            <a:off x="5051395" y="1317702"/>
            <a:ext cx="6480698" cy="3656832"/>
          </a:xfrm>
          <a:prstGeom prst="rect">
            <a:avLst/>
          </a:prstGeom>
        </p:spPr>
        <p:txBody>
          <a:bodyPr/>
          <a:lst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900" indent="-342900" eaLnBrk="1" fontAlgn="auto" hangingPunct="1">
              <a:spcBef>
                <a:spcPts val="1200"/>
              </a:spcBef>
              <a:spcAft>
                <a:spcPts val="0"/>
              </a:spcAft>
              <a:buFont typeface="Arial" panose="020B0604020202020204" pitchFamily="34" charset="0"/>
              <a:buChar char="•"/>
            </a:pPr>
            <a:r>
              <a:rPr lang="en-GB" sz="2000" dirty="0">
                <a:hlinkClick r:id="rId5"/>
              </a:rPr>
              <a:t>www.lancaster.ac.uk/virtual-tour</a:t>
            </a:r>
            <a:r>
              <a:rPr lang="en-GB" sz="2000" dirty="0"/>
              <a:t>/</a:t>
            </a:r>
            <a:endParaRPr lang="en-US" sz="2000" dirty="0">
              <a:solidFill>
                <a:srgbClr val="666666"/>
              </a:solidFill>
            </a:endParaRPr>
          </a:p>
          <a:p>
            <a:pPr marL="342900" indent="-342900" eaLnBrk="1" fontAlgn="auto" hangingPunct="1">
              <a:spcBef>
                <a:spcPts val="1200"/>
              </a:spcBef>
              <a:spcAft>
                <a:spcPts val="0"/>
              </a:spcAft>
              <a:buFont typeface="Arial" panose="020B0604020202020204" pitchFamily="34" charset="0"/>
              <a:buChar char="•"/>
            </a:pPr>
            <a:r>
              <a:rPr lang="en-GB" sz="2000" dirty="0">
                <a:solidFill>
                  <a:srgbClr val="666666"/>
                </a:solidFill>
              </a:rPr>
              <a:t>Guaranteed 1st year accommodation on campus if you make Lancaster your Firm choice</a:t>
            </a:r>
          </a:p>
          <a:p>
            <a:pPr marL="342900" indent="-342900" eaLnBrk="1" fontAlgn="auto" hangingPunct="1">
              <a:spcBef>
                <a:spcPts val="1200"/>
              </a:spcBef>
              <a:spcAft>
                <a:spcPts val="0"/>
              </a:spcAft>
              <a:buFont typeface="Arial" panose="020B0604020202020204" pitchFamily="34" charset="0"/>
              <a:buChar char="•"/>
            </a:pPr>
            <a:r>
              <a:rPr lang="en-GB" sz="2000" dirty="0">
                <a:solidFill>
                  <a:srgbClr val="666666"/>
                </a:solidFill>
              </a:rPr>
              <a:t>Self-catered per week (typically 40 week lease)</a:t>
            </a:r>
          </a:p>
          <a:p>
            <a:pPr marL="685800" lvl="1" indent="-342900" eaLnBrk="1" fontAlgn="auto" hangingPunct="1">
              <a:spcBef>
                <a:spcPts val="600"/>
              </a:spcBef>
              <a:spcAft>
                <a:spcPts val="0"/>
              </a:spcAft>
              <a:buFont typeface="Arial" panose="020B0604020202020204" pitchFamily="34" charset="0"/>
              <a:buChar char="•"/>
            </a:pPr>
            <a:r>
              <a:rPr lang="en-GB" sz="2000" dirty="0">
                <a:solidFill>
                  <a:srgbClr val="666666"/>
                </a:solidFill>
              </a:rPr>
              <a:t>Standard £129.71</a:t>
            </a:r>
          </a:p>
          <a:p>
            <a:pPr marL="685800" lvl="1" indent="-342900" eaLnBrk="1" fontAlgn="auto" hangingPunct="1">
              <a:spcBef>
                <a:spcPts val="600"/>
              </a:spcBef>
              <a:spcAft>
                <a:spcPts val="0"/>
              </a:spcAft>
              <a:buFont typeface="Arial" panose="020B0604020202020204" pitchFamily="34" charset="0"/>
              <a:buChar char="•"/>
            </a:pPr>
            <a:r>
              <a:rPr lang="en-GB" sz="2000" dirty="0">
                <a:solidFill>
                  <a:srgbClr val="666666"/>
                </a:solidFill>
              </a:rPr>
              <a:t>Basic Ensuite £153.37</a:t>
            </a:r>
          </a:p>
          <a:p>
            <a:pPr marL="685800" lvl="1" indent="-342900" eaLnBrk="1" fontAlgn="auto" hangingPunct="1">
              <a:spcBef>
                <a:spcPts val="600"/>
              </a:spcBef>
              <a:spcAft>
                <a:spcPts val="0"/>
              </a:spcAft>
              <a:buFont typeface="Arial" panose="020B0604020202020204" pitchFamily="34" charset="0"/>
              <a:buChar char="•"/>
            </a:pPr>
            <a:r>
              <a:rPr lang="en-GB" sz="2000" dirty="0">
                <a:solidFill>
                  <a:srgbClr val="666666"/>
                </a:solidFill>
              </a:rPr>
              <a:t>Superior Ensuite £177.59</a:t>
            </a:r>
          </a:p>
          <a:p>
            <a:pPr marL="685800" lvl="1" indent="-342900" eaLnBrk="1" fontAlgn="auto" hangingPunct="1">
              <a:spcBef>
                <a:spcPts val="600"/>
              </a:spcBef>
              <a:spcAft>
                <a:spcPts val="0"/>
              </a:spcAft>
              <a:buFont typeface="Arial" panose="020B0604020202020204" pitchFamily="34" charset="0"/>
              <a:buChar char="•"/>
            </a:pPr>
            <a:r>
              <a:rPr lang="en-GB" sz="2000" dirty="0">
                <a:solidFill>
                  <a:srgbClr val="666666"/>
                </a:solidFill>
              </a:rPr>
              <a:t>Townhouse £159.95</a:t>
            </a:r>
          </a:p>
          <a:p>
            <a:pPr marL="342900" indent="-342900" eaLnBrk="1" fontAlgn="auto" hangingPunct="1">
              <a:spcBef>
                <a:spcPts val="1200"/>
              </a:spcBef>
              <a:spcAft>
                <a:spcPts val="0"/>
              </a:spcAft>
              <a:buFont typeface="Arial" panose="020B0604020202020204" pitchFamily="34" charset="0"/>
              <a:buChar char="•"/>
            </a:pPr>
            <a:r>
              <a:rPr lang="en-GB" sz="2000" dirty="0">
                <a:solidFill>
                  <a:srgbClr val="666666"/>
                </a:solidFill>
              </a:rPr>
              <a:t>Catered £213.92-£238.14* per week</a:t>
            </a:r>
          </a:p>
          <a:p>
            <a:pPr marL="342900" indent="-342900" eaLnBrk="1" fontAlgn="auto" hangingPunct="1">
              <a:spcBef>
                <a:spcPts val="1200"/>
              </a:spcBef>
              <a:spcAft>
                <a:spcPts val="0"/>
              </a:spcAft>
              <a:buFont typeface="Arial" panose="020B0604020202020204" pitchFamily="34" charset="0"/>
              <a:buChar char="•"/>
            </a:pPr>
            <a:r>
              <a:rPr lang="en-GB" sz="2000" dirty="0">
                <a:solidFill>
                  <a:srgbClr val="666666"/>
                </a:solidFill>
              </a:rPr>
              <a:t>Safe and secure environment</a:t>
            </a:r>
          </a:p>
          <a:p>
            <a:pPr marL="342900" indent="-342900" eaLnBrk="1" fontAlgn="auto" hangingPunct="1">
              <a:spcBef>
                <a:spcPts val="1200"/>
              </a:spcBef>
              <a:spcAft>
                <a:spcPts val="0"/>
              </a:spcAft>
              <a:buFont typeface="Arial" panose="020B0604020202020204" pitchFamily="34" charset="0"/>
              <a:buChar char="•"/>
            </a:pPr>
            <a:r>
              <a:rPr lang="en-GB" sz="2000" dirty="0">
                <a:solidFill>
                  <a:srgbClr val="666666"/>
                </a:solidFill>
              </a:rPr>
              <a:t>UK's Best University Halls eight times since 2010 at the annual National Student Housing Awards</a:t>
            </a:r>
          </a:p>
          <a:p>
            <a:pPr eaLnBrk="1" fontAlgn="auto" hangingPunct="1">
              <a:spcBef>
                <a:spcPts val="0"/>
              </a:spcBef>
              <a:spcAft>
                <a:spcPts val="0"/>
              </a:spcAft>
            </a:pPr>
            <a:endParaRPr lang="en-GB" sz="1800" kern="0" dirty="0">
              <a:solidFill>
                <a:sysClr val="windowText" lastClr="000000"/>
              </a:solidFill>
            </a:endParaRPr>
          </a:p>
        </p:txBody>
      </p:sp>
      <p:sp>
        <p:nvSpPr>
          <p:cNvPr id="2" name="TextBox 1"/>
          <p:cNvSpPr txBox="1"/>
          <p:nvPr/>
        </p:nvSpPr>
        <p:spPr>
          <a:xfrm>
            <a:off x="5172391" y="6311688"/>
            <a:ext cx="4944799" cy="492443"/>
          </a:xfrm>
          <a:prstGeom prst="rect">
            <a:avLst/>
          </a:prstGeom>
          <a:noFill/>
        </p:spPr>
        <p:txBody>
          <a:bodyPr wrap="square" rtlCol="0">
            <a:spAutoFit/>
          </a:bodyPr>
          <a:lstStyle/>
          <a:p>
            <a:r>
              <a:rPr lang="en-GB" sz="1200" dirty="0">
                <a:solidFill>
                  <a:schemeClr val="tx1">
                    <a:lumMod val="75000"/>
                    <a:lumOff val="25000"/>
                  </a:schemeClr>
                </a:solidFill>
              </a:rPr>
              <a:t>*Lancaster University rents for 2023/24, inclusive of all bills</a:t>
            </a:r>
          </a:p>
          <a:p>
            <a:endParaRPr lang="en-GB" dirty="0"/>
          </a:p>
        </p:txBody>
      </p:sp>
      <p:sp>
        <p:nvSpPr>
          <p:cNvPr id="10" name="Title 11">
            <a:extLst>
              <a:ext uri="{FF2B5EF4-FFF2-40B4-BE49-F238E27FC236}">
                <a16:creationId xmlns:a16="http://schemas.microsoft.com/office/drawing/2014/main" id="{974F7C9F-1AE4-4106-B9B6-6B5ECF7A0FE4}"/>
              </a:ext>
            </a:extLst>
          </p:cNvPr>
          <p:cNvSpPr txBox="1">
            <a:spLocks/>
          </p:cNvSpPr>
          <p:nvPr/>
        </p:nvSpPr>
        <p:spPr>
          <a:xfrm>
            <a:off x="527381" y="548680"/>
            <a:ext cx="9025003" cy="458523"/>
          </a:xfrm>
          <a:prstGeom prst="rect">
            <a:avLst/>
          </a:prstGeom>
        </p:spPr>
        <p:txBody>
          <a:bodyPr/>
          <a:lstStyle>
            <a:lvl1pPr>
              <a:defRPr>
                <a:latin typeface="+mj-lt"/>
                <a:ea typeface="+mj-ea"/>
                <a:cs typeface="+mj-cs"/>
              </a:defRPr>
            </a:lvl1pPr>
          </a:lstStyle>
          <a:p>
            <a:pPr eaLnBrk="1" fontAlgn="auto" hangingPunct="1">
              <a:spcBef>
                <a:spcPts val="0"/>
              </a:spcBef>
              <a:spcAft>
                <a:spcPts val="0"/>
              </a:spcAft>
            </a:pPr>
            <a:r>
              <a:rPr lang="en-GB" sz="3200" dirty="0">
                <a:hlinkClick r:id="rId6"/>
              </a:rPr>
              <a:t>www.lancaster.ac.uk/accommodation</a:t>
            </a:r>
            <a:endParaRPr lang="en-GB" sz="3200" kern="0" dirty="0">
              <a:solidFill>
                <a:srgbClr val="555656"/>
              </a:solidFill>
              <a:latin typeface="Lexia"/>
              <a:ea typeface="+mn-ea"/>
            </a:endParaRPr>
          </a:p>
        </p:txBody>
      </p:sp>
    </p:spTree>
    <p:extLst>
      <p:ext uri="{BB962C8B-B14F-4D97-AF65-F5344CB8AC3E}">
        <p14:creationId xmlns:p14="http://schemas.microsoft.com/office/powerpoint/2010/main" val="24870245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174" y="597126"/>
            <a:ext cx="5780405" cy="554767"/>
          </a:xfrm>
          <a:prstGeom prst="rect">
            <a:avLst/>
          </a:prstGeom>
        </p:spPr>
        <p:txBody>
          <a:bodyPr vert="horz" wrap="square" lIns="0" tIns="100330" rIns="0" bIns="0" rtlCol="0">
            <a:spAutoFit/>
          </a:bodyPr>
          <a:lstStyle/>
          <a:p>
            <a:pPr marL="12700" marR="5080">
              <a:lnSpc>
                <a:spcPts val="3470"/>
              </a:lnSpc>
              <a:spcBef>
                <a:spcPts val="790"/>
              </a:spcBef>
            </a:pPr>
            <a:r>
              <a:rPr lang="en-GB" sz="3600" dirty="0">
                <a:solidFill>
                  <a:srgbClr val="555656"/>
                </a:solidFill>
                <a:latin typeface="Lexia"/>
                <a:ea typeface="+mn-ea"/>
              </a:rPr>
              <a:t>Graduate Destinations</a:t>
            </a:r>
            <a:endParaRPr sz="3600" dirty="0">
              <a:solidFill>
                <a:srgbClr val="555656"/>
              </a:solidFill>
              <a:latin typeface="Lexia"/>
              <a:ea typeface="+mn-ea"/>
            </a:endParaRPr>
          </a:p>
        </p:txBody>
      </p:sp>
      <p:sp>
        <p:nvSpPr>
          <p:cNvPr id="3" name="object 3">
            <a:extLst>
              <a:ext uri="{C183D7F6-B498-43B3-948B-1728B52AA6E4}">
                <adec:decorative xmlns:adec="http://schemas.microsoft.com/office/drawing/2017/decorative" val="1"/>
              </a:ext>
            </a:extLst>
          </p:cNvPr>
          <p:cNvSpPr/>
          <p:nvPr/>
        </p:nvSpPr>
        <p:spPr>
          <a:xfrm>
            <a:off x="751867"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8" name="object 8"/>
          <p:cNvSpPr txBox="1">
            <a:spLocks noGrp="1"/>
          </p:cNvSpPr>
          <p:nvPr>
            <p:ph type="sldNum" sz="quarter" idx="7"/>
          </p:nvPr>
        </p:nvSpPr>
        <p:spPr>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dirty="0"/>
              <a:t>17</a:t>
            </a:fld>
            <a:endParaRPr dirty="0"/>
          </a:p>
        </p:txBody>
      </p:sp>
      <p:pic>
        <p:nvPicPr>
          <p:cNvPr id="10" name="Picture 2" descr="Bugatt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213" y="4157216"/>
            <a:ext cx="1603735" cy="90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Bentle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248" y="5841866"/>
            <a:ext cx="1377756" cy="78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AM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6201" y="5955988"/>
            <a:ext cx="1405965" cy="60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JC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4960" y="5208769"/>
            <a:ext cx="1322104" cy="6076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ransport for London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002" y="5260579"/>
            <a:ext cx="190166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descr="Aston Martin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7527" y="2739303"/>
            <a:ext cx="1217624" cy="121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BAE Systems logo"/>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6139" y="3095831"/>
            <a:ext cx="2095500" cy="390525"/>
          </a:xfrm>
          <a:prstGeom prst="rect">
            <a:avLst/>
          </a:prstGeom>
          <a:noFill/>
          <a:ln>
            <a:noFill/>
          </a:ln>
        </p:spPr>
      </p:pic>
      <p:pic>
        <p:nvPicPr>
          <p:cNvPr id="18" name="Picture 17" descr="John Fisher Nuclear logo"/>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3049" y="2046843"/>
            <a:ext cx="2190750" cy="581025"/>
          </a:xfrm>
          <a:prstGeom prst="rect">
            <a:avLst/>
          </a:prstGeom>
          <a:noFill/>
          <a:ln>
            <a:noFill/>
          </a:ln>
        </p:spPr>
      </p:pic>
      <p:pic>
        <p:nvPicPr>
          <p:cNvPr id="19" name="Picture 2" descr="gilkes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3417" y="4323447"/>
            <a:ext cx="1426126" cy="7606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iemens logo"/>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762117" y="3573016"/>
            <a:ext cx="1715437" cy="576064"/>
          </a:xfrm>
          <a:prstGeom prst="rect">
            <a:avLst/>
          </a:prstGeom>
          <a:noFill/>
          <a:ln>
            <a:noFill/>
          </a:ln>
        </p:spPr>
      </p:pic>
      <p:pic>
        <p:nvPicPr>
          <p:cNvPr id="22" name="Picture 21" descr="EDF Energy logo"/>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57081" y="4766594"/>
            <a:ext cx="809030" cy="1123744"/>
          </a:xfrm>
          <a:prstGeom prst="rect">
            <a:avLst/>
          </a:prstGeom>
          <a:noFill/>
          <a:ln>
            <a:noFill/>
          </a:ln>
        </p:spPr>
      </p:pic>
      <p:pic>
        <p:nvPicPr>
          <p:cNvPr id="23" name="Picture 22" descr="Atkins consulting logo"/>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8008" y="3304688"/>
            <a:ext cx="1809750" cy="400050"/>
          </a:xfrm>
          <a:prstGeom prst="rect">
            <a:avLst/>
          </a:prstGeom>
          <a:noFill/>
          <a:ln>
            <a:noFill/>
          </a:ln>
        </p:spPr>
      </p:pic>
      <p:pic>
        <p:nvPicPr>
          <p:cNvPr id="24" name="Picture 23" descr="Baker Hughe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1811" y="4223578"/>
            <a:ext cx="1350735" cy="735210"/>
          </a:xfrm>
          <a:prstGeom prst="rect">
            <a:avLst/>
          </a:prstGeom>
          <a:noFill/>
          <a:ln>
            <a:noFill/>
          </a:ln>
        </p:spPr>
      </p:pic>
      <p:pic>
        <p:nvPicPr>
          <p:cNvPr id="26" name="Picture 25" descr="Innovia Film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97173" y="5739973"/>
            <a:ext cx="1686402" cy="782351"/>
          </a:xfrm>
          <a:prstGeom prst="rect">
            <a:avLst/>
          </a:prstGeom>
          <a:noFill/>
          <a:ln>
            <a:noFill/>
          </a:ln>
        </p:spPr>
      </p:pic>
      <p:pic>
        <p:nvPicPr>
          <p:cNvPr id="27" name="Picture 26" descr="ARM"/>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9714" y="3748881"/>
            <a:ext cx="1216687" cy="360040"/>
          </a:xfrm>
          <a:prstGeom prst="rect">
            <a:avLst/>
          </a:prstGeom>
          <a:noFill/>
          <a:ln>
            <a:noFill/>
          </a:ln>
        </p:spPr>
      </p:pic>
      <p:pic>
        <p:nvPicPr>
          <p:cNvPr id="28" name="Picture 27" descr="SEA logo"/>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2350" y="3839638"/>
            <a:ext cx="666750" cy="1266825"/>
          </a:xfrm>
          <a:prstGeom prst="rect">
            <a:avLst/>
          </a:prstGeom>
          <a:noFill/>
          <a:ln>
            <a:noFill/>
          </a:ln>
        </p:spPr>
      </p:pic>
      <p:pic>
        <p:nvPicPr>
          <p:cNvPr id="29" name="Picture 28" descr="Network Rail Home"/>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2350" y="1904107"/>
            <a:ext cx="1666875" cy="695325"/>
          </a:xfrm>
          <a:prstGeom prst="rect">
            <a:avLst/>
          </a:prstGeom>
          <a:noFill/>
          <a:ln>
            <a:noFill/>
          </a:ln>
        </p:spPr>
      </p:pic>
      <p:pic>
        <p:nvPicPr>
          <p:cNvPr id="30" name="Picture 29" descr="Sellafield logo"/>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01343" y="5133321"/>
            <a:ext cx="2667000" cy="666750"/>
          </a:xfrm>
          <a:prstGeom prst="rect">
            <a:avLst/>
          </a:prstGeom>
          <a:noFill/>
          <a:ln>
            <a:noFill/>
          </a:ln>
        </p:spPr>
      </p:pic>
      <p:pic>
        <p:nvPicPr>
          <p:cNvPr id="31" name="Picture 30" descr="Assystem"/>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01844" y="5841866"/>
            <a:ext cx="971550" cy="704850"/>
          </a:xfrm>
          <a:prstGeom prst="rect">
            <a:avLst/>
          </a:prstGeom>
          <a:noFill/>
          <a:ln>
            <a:noFill/>
          </a:ln>
        </p:spPr>
      </p:pic>
      <p:pic>
        <p:nvPicPr>
          <p:cNvPr id="32" name="Picture 31" descr="Unipart Group  logo"/>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28460" y="6035217"/>
            <a:ext cx="1838325" cy="514350"/>
          </a:xfrm>
          <a:prstGeom prst="rect">
            <a:avLst/>
          </a:prstGeom>
          <a:noFill/>
          <a:ln>
            <a:noFill/>
          </a:ln>
        </p:spPr>
      </p:pic>
      <p:pic>
        <p:nvPicPr>
          <p:cNvPr id="33" name="Picture 32" descr="Agusta Westland logo"/>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1019" y="5899535"/>
            <a:ext cx="2256429" cy="752143"/>
          </a:xfrm>
          <a:prstGeom prst="rect">
            <a:avLst/>
          </a:prstGeom>
          <a:noFill/>
          <a:ln>
            <a:noFill/>
          </a:ln>
        </p:spPr>
      </p:pic>
      <p:pic>
        <p:nvPicPr>
          <p:cNvPr id="35" name="Picture 34" descr="Playground Equipment from Playdale"/>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50570" y="5539976"/>
            <a:ext cx="1512168" cy="435903"/>
          </a:xfrm>
          <a:prstGeom prst="rect">
            <a:avLst/>
          </a:prstGeom>
          <a:noFill/>
          <a:ln>
            <a:noFill/>
          </a:ln>
        </p:spPr>
      </p:pic>
      <p:pic>
        <p:nvPicPr>
          <p:cNvPr id="1026" name="Picture 2" descr="Frazer Nash logo"/>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8999699" y="4753141"/>
            <a:ext cx="1681350" cy="850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lls-Royce Vector Logo | Free Download - (.SVG + .PNG) format ..."/>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l="32337" r="32383"/>
          <a:stretch/>
        </p:blipFill>
        <p:spPr bwMode="auto">
          <a:xfrm>
            <a:off x="11025879" y="3460241"/>
            <a:ext cx="744769" cy="11728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up employer hub | TARGETjobs"/>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9085214" y="4043486"/>
            <a:ext cx="1288589" cy="6930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STOM Vector Logo | Free Download - (.AI + .PNG) format ..."/>
          <p:cNvPicPr>
            <a:picLocks noChangeAspect="1" noChangeArrowheads="1"/>
          </p:cNvPicPr>
          <p:nvPr/>
        </p:nvPicPr>
        <p:blipFill rotWithShape="1">
          <a:blip r:embed="rId28" cstate="screen">
            <a:extLst>
              <a:ext uri="{28A0092B-C50C-407E-A947-70E740481C1C}">
                <a14:useLocalDpi xmlns:a14="http://schemas.microsoft.com/office/drawing/2010/main" val="0"/>
              </a:ext>
            </a:extLst>
          </a:blip>
          <a:srcRect t="27770" b="29895"/>
          <a:stretch/>
        </p:blipFill>
        <p:spPr bwMode="auto">
          <a:xfrm>
            <a:off x="7278530" y="3635688"/>
            <a:ext cx="2182820" cy="5133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uclear Medicine and Molecular Imaging equipment – Bartec"/>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323463" y="2638037"/>
            <a:ext cx="1979179" cy="517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ombardier Logo dxf File Free Download - 3axis.co"/>
          <p:cNvPicPr>
            <a:picLocks noChangeAspect="1" noChangeArrowheads="1"/>
          </p:cNvPicPr>
          <p:nvPr/>
        </p:nvPicPr>
        <p:blipFill rotWithShape="1">
          <a:blip r:embed="rId30" cstate="screen">
            <a:extLst>
              <a:ext uri="{28A0092B-C50C-407E-A947-70E740481C1C}">
                <a14:useLocalDpi xmlns:a14="http://schemas.microsoft.com/office/drawing/2010/main" val="0"/>
              </a:ext>
            </a:extLst>
          </a:blip>
          <a:srcRect l="17728" r="17387"/>
          <a:stretch/>
        </p:blipFill>
        <p:spPr bwMode="auto">
          <a:xfrm>
            <a:off x="9784497" y="3085982"/>
            <a:ext cx="1091902" cy="10630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TFC logo - web quality jpg - large (colour on white) - Public Website"/>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9651866" y="2436620"/>
            <a:ext cx="2206470" cy="4786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WE Logo Vector (.AI) Free Download"/>
          <p:cNvPicPr>
            <a:picLocks noChangeAspect="1" noChangeArrowheads="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6425330" y="2931518"/>
            <a:ext cx="1581570" cy="7855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nishaw | LinkedIn"/>
          <p:cNvPicPr>
            <a:picLocks noChangeAspect="1" noChangeArrowheads="1"/>
          </p:cNvPicPr>
          <p:nvPr/>
        </p:nvPicPr>
        <p:blipFill rotWithShape="1">
          <a:blip r:embed="rId33" cstate="screen">
            <a:extLst>
              <a:ext uri="{28A0092B-C50C-407E-A947-70E740481C1C}">
                <a14:useLocalDpi xmlns:a14="http://schemas.microsoft.com/office/drawing/2010/main" val="0"/>
              </a:ext>
            </a:extLst>
          </a:blip>
          <a:srcRect/>
          <a:stretch/>
        </p:blipFill>
        <p:spPr bwMode="auto">
          <a:xfrm>
            <a:off x="8513032" y="2445648"/>
            <a:ext cx="937506" cy="112736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logo"/>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96000" y="2295616"/>
            <a:ext cx="2095500" cy="35242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Working at Mott MacDonald: 70 Reviews | Indeed.com"/>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a:stretch/>
        </p:blipFill>
        <p:spPr bwMode="auto">
          <a:xfrm>
            <a:off x="4571985" y="1922517"/>
            <a:ext cx="1229357" cy="104626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ews | TRL"/>
          <p:cNvPicPr>
            <a:picLocks noChangeAspect="1" noChangeArrowheads="1"/>
          </p:cNvPicPr>
          <p:nvPr/>
        </p:nvPicPr>
        <p:blipFill rotWithShape="1">
          <a:blip r:embed="rId36" cstate="screen">
            <a:extLst>
              <a:ext uri="{28A0092B-C50C-407E-A947-70E740481C1C}">
                <a14:useLocalDpi xmlns:a14="http://schemas.microsoft.com/office/drawing/2010/main" val="0"/>
              </a:ext>
            </a:extLst>
          </a:blip>
          <a:srcRect/>
          <a:stretch/>
        </p:blipFill>
        <p:spPr bwMode="auto">
          <a:xfrm>
            <a:off x="8411588" y="1689332"/>
            <a:ext cx="1572844" cy="73155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abman Automation Ltd Profile"/>
          <p:cNvPicPr>
            <a:picLocks noChangeAspect="1" noChangeArrowheads="1"/>
          </p:cNvPicPr>
          <p:nvPr/>
        </p:nvPicPr>
        <p:blipFill>
          <a:blip r:embed="rId37" cstate="screen">
            <a:extLst>
              <a:ext uri="{28A0092B-C50C-407E-A947-70E740481C1C}">
                <a14:useLocalDpi xmlns:a14="http://schemas.microsoft.com/office/drawing/2010/main" val="0"/>
              </a:ext>
            </a:extLst>
          </a:blip>
          <a:srcRect/>
          <a:stretch>
            <a:fillRect/>
          </a:stretch>
        </p:blipFill>
        <p:spPr bwMode="auto">
          <a:xfrm>
            <a:off x="10326815" y="1703994"/>
            <a:ext cx="1398127" cy="6990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ellafield Ltd - GOV.UK">
            <a:extLst>
              <a:ext uri="{FF2B5EF4-FFF2-40B4-BE49-F238E27FC236}">
                <a16:creationId xmlns:a16="http://schemas.microsoft.com/office/drawing/2014/main" id="{8701F476-38B4-4AB4-8A60-0C4E47A1B106}"/>
              </a:ext>
            </a:extLst>
          </p:cNvPr>
          <p:cNvPicPr>
            <a:picLocks noChangeAspect="1" noChangeArrowheads="1"/>
          </p:cNvPicPr>
          <p:nvPr/>
        </p:nvPicPr>
        <p:blipFill rotWithShape="1">
          <a:blip r:embed="rId38" cstate="screen">
            <a:extLst>
              <a:ext uri="{28A0092B-C50C-407E-A947-70E740481C1C}">
                <a14:useLocalDpi xmlns:a14="http://schemas.microsoft.com/office/drawing/2010/main" val="0"/>
              </a:ext>
            </a:extLst>
          </a:blip>
          <a:srcRect/>
          <a:stretch/>
        </p:blipFill>
        <p:spPr bwMode="auto">
          <a:xfrm>
            <a:off x="302503" y="1286793"/>
            <a:ext cx="2304256" cy="5317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GlaxoSmithKline (GSK) – Products, Lawsuits, History &amp; Scandals">
            <a:extLst>
              <a:ext uri="{FF2B5EF4-FFF2-40B4-BE49-F238E27FC236}">
                <a16:creationId xmlns:a16="http://schemas.microsoft.com/office/drawing/2014/main" id="{4778EA58-6D61-46A0-8D7E-EF426BFFD1A3}"/>
              </a:ext>
            </a:extLst>
          </p:cNvPr>
          <p:cNvPicPr>
            <a:picLocks noChangeAspect="1" noChangeArrowheads="1"/>
          </p:cNvPicPr>
          <p:nvPr/>
        </p:nvPicPr>
        <p:blipFill>
          <a:blip r:embed="rId39" cstate="screen">
            <a:extLst>
              <a:ext uri="{28A0092B-C50C-407E-A947-70E740481C1C}">
                <a14:useLocalDpi xmlns:a14="http://schemas.microsoft.com/office/drawing/2010/main" val="0"/>
              </a:ext>
            </a:extLst>
          </a:blip>
          <a:srcRect/>
          <a:stretch>
            <a:fillRect/>
          </a:stretch>
        </p:blipFill>
        <p:spPr bwMode="auto">
          <a:xfrm>
            <a:off x="8082325" y="782427"/>
            <a:ext cx="1182138" cy="8801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Siemens to expand its digital industrial leadership with acquisition of Mentor  Graphics">
            <a:extLst>
              <a:ext uri="{FF2B5EF4-FFF2-40B4-BE49-F238E27FC236}">
                <a16:creationId xmlns:a16="http://schemas.microsoft.com/office/drawing/2014/main" id="{CB9AC572-8FD1-4080-9CD6-25EFE6F21216}"/>
              </a:ext>
            </a:extLst>
          </p:cNvPr>
          <p:cNvPicPr>
            <a:picLocks noChangeAspect="1" noChangeArrowheads="1"/>
          </p:cNvPicPr>
          <p:nvPr/>
        </p:nvPicPr>
        <p:blipFill>
          <a:blip r:embed="rId40" cstate="screen">
            <a:extLst>
              <a:ext uri="{28A0092B-C50C-407E-A947-70E740481C1C}">
                <a14:useLocalDpi xmlns:a14="http://schemas.microsoft.com/office/drawing/2010/main" val="0"/>
              </a:ext>
            </a:extLst>
          </a:blip>
          <a:srcRect/>
          <a:stretch>
            <a:fillRect/>
          </a:stretch>
        </p:blipFill>
        <p:spPr bwMode="auto">
          <a:xfrm>
            <a:off x="9427158" y="1093114"/>
            <a:ext cx="1596101" cy="52730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38EDB831-00AB-4934-AFB7-FD3ADF8E03CD}"/>
              </a:ext>
            </a:extLst>
          </p:cNvPr>
          <p:cNvPicPr>
            <a:picLocks noChangeAspect="1"/>
          </p:cNvPicPr>
          <p:nvPr/>
        </p:nvPicPr>
        <p:blipFill rotWithShape="1">
          <a:blip r:embed="rId41"/>
          <a:srcRect l="4640" t="15778" r="7664" b="18889"/>
          <a:stretch/>
        </p:blipFill>
        <p:spPr>
          <a:xfrm>
            <a:off x="6654233" y="1515229"/>
            <a:ext cx="1319185" cy="636848"/>
          </a:xfrm>
          <a:prstGeom prst="rect">
            <a:avLst/>
          </a:prstGeom>
        </p:spPr>
      </p:pic>
      <p:pic>
        <p:nvPicPr>
          <p:cNvPr id="47" name="Picture 36" descr="Download Mercedes Amg Logo - Mercedes Benz Mark - Full Size PNG Image -  PNGkit">
            <a:extLst>
              <a:ext uri="{FF2B5EF4-FFF2-40B4-BE49-F238E27FC236}">
                <a16:creationId xmlns:a16="http://schemas.microsoft.com/office/drawing/2014/main" id="{D51A3CD3-9DC3-45D3-A6CE-886A1D12B0D4}"/>
              </a:ext>
            </a:extLst>
          </p:cNvPr>
          <p:cNvPicPr>
            <a:picLocks noChangeAspect="1" noChangeArrowheads="1"/>
          </p:cNvPicPr>
          <p:nvPr/>
        </p:nvPicPr>
        <p:blipFill>
          <a:blip r:embed="rId42" cstate="screen">
            <a:extLst>
              <a:ext uri="{28A0092B-C50C-407E-A947-70E740481C1C}">
                <a14:useLocalDpi xmlns:a14="http://schemas.microsoft.com/office/drawing/2010/main" val="0"/>
              </a:ext>
            </a:extLst>
          </a:blip>
          <a:srcRect/>
          <a:stretch>
            <a:fillRect/>
          </a:stretch>
        </p:blipFill>
        <p:spPr bwMode="auto">
          <a:xfrm>
            <a:off x="5173320" y="765145"/>
            <a:ext cx="1108921" cy="10569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descr="Jobs with Ultra Electronics">
            <a:extLst>
              <a:ext uri="{FF2B5EF4-FFF2-40B4-BE49-F238E27FC236}">
                <a16:creationId xmlns:a16="http://schemas.microsoft.com/office/drawing/2014/main" id="{C81047E9-94A6-4EE0-AC5C-6D96CB18920F}"/>
              </a:ext>
            </a:extLst>
          </p:cNvPr>
          <p:cNvPicPr>
            <a:picLocks noChangeAspect="1" noChangeArrowheads="1"/>
          </p:cNvPicPr>
          <p:nvPr/>
        </p:nvPicPr>
        <p:blipFill rotWithShape="1">
          <a:blip r:embed="rId43" cstate="screen">
            <a:extLst>
              <a:ext uri="{28A0092B-C50C-407E-A947-70E740481C1C}">
                <a14:useLocalDpi xmlns:a14="http://schemas.microsoft.com/office/drawing/2010/main" val="0"/>
              </a:ext>
            </a:extLst>
          </a:blip>
          <a:srcRect/>
          <a:stretch/>
        </p:blipFill>
        <p:spPr bwMode="auto">
          <a:xfrm>
            <a:off x="2754482" y="1402710"/>
            <a:ext cx="1797562" cy="377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0F34F8DC-BB3C-4433-8C5F-568C3E504FCE}"/>
              </a:ext>
            </a:extLst>
          </p:cNvPr>
          <p:cNvPicPr>
            <a:picLocks noChangeAspect="1"/>
          </p:cNvPicPr>
          <p:nvPr/>
        </p:nvPicPr>
        <p:blipFill>
          <a:blip r:embed="rId44"/>
          <a:stretch>
            <a:fillRect/>
          </a:stretch>
        </p:blipFill>
        <p:spPr>
          <a:xfrm>
            <a:off x="6202710" y="315997"/>
            <a:ext cx="2144002" cy="441794"/>
          </a:xfrm>
          <a:prstGeom prst="rect">
            <a:avLst/>
          </a:prstGeom>
        </p:spPr>
      </p:pic>
      <p:pic>
        <p:nvPicPr>
          <p:cNvPr id="51" name="Picture 10" descr="Logos">
            <a:extLst>
              <a:ext uri="{FF2B5EF4-FFF2-40B4-BE49-F238E27FC236}">
                <a16:creationId xmlns:a16="http://schemas.microsoft.com/office/drawing/2014/main" id="{7F7E687D-4B95-484D-B1CD-8F0FEA538EE6}"/>
              </a:ext>
            </a:extLst>
          </p:cNvPr>
          <p:cNvPicPr>
            <a:picLocks noChangeAspect="1" noChangeArrowheads="1"/>
          </p:cNvPicPr>
          <p:nvPr/>
        </p:nvPicPr>
        <p:blipFill>
          <a:blip r:embed="rId45" cstate="screen">
            <a:extLst>
              <a:ext uri="{28A0092B-C50C-407E-A947-70E740481C1C}">
                <a14:useLocalDpi xmlns:a14="http://schemas.microsoft.com/office/drawing/2010/main" val="0"/>
              </a:ext>
            </a:extLst>
          </a:blip>
          <a:srcRect/>
          <a:stretch>
            <a:fillRect/>
          </a:stretch>
        </p:blipFill>
        <p:spPr bwMode="auto">
          <a:xfrm>
            <a:off x="3991820" y="5063211"/>
            <a:ext cx="1829667" cy="38761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D934A51-A49E-4F5C-B35A-ABDA54A85071}"/>
              </a:ext>
            </a:extLst>
          </p:cNvPr>
          <p:cNvPicPr>
            <a:picLocks noChangeAspect="1"/>
          </p:cNvPicPr>
          <p:nvPr/>
        </p:nvPicPr>
        <p:blipFill rotWithShape="1">
          <a:blip r:embed="rId46"/>
          <a:srcRect l="1800" t="15120" r="2801" b="16840"/>
          <a:stretch/>
        </p:blipFill>
        <p:spPr>
          <a:xfrm>
            <a:off x="6279275" y="782963"/>
            <a:ext cx="1873680" cy="636344"/>
          </a:xfrm>
          <a:prstGeom prst="rect">
            <a:avLst/>
          </a:prstGeom>
        </p:spPr>
      </p:pic>
      <p:pic>
        <p:nvPicPr>
          <p:cNvPr id="53" name="Picture 52">
            <a:extLst>
              <a:ext uri="{FF2B5EF4-FFF2-40B4-BE49-F238E27FC236}">
                <a16:creationId xmlns:a16="http://schemas.microsoft.com/office/drawing/2014/main" id="{EBB411AA-1876-4BAF-BB46-371CEAE7A57F}"/>
              </a:ext>
            </a:extLst>
          </p:cNvPr>
          <p:cNvPicPr>
            <a:picLocks noChangeAspect="1"/>
          </p:cNvPicPr>
          <p:nvPr/>
        </p:nvPicPr>
        <p:blipFill rotWithShape="1">
          <a:blip r:embed="rId47"/>
          <a:srcRect l="9264" t="20149" r="5502" b="32601"/>
          <a:stretch/>
        </p:blipFill>
        <p:spPr>
          <a:xfrm>
            <a:off x="4809290" y="4298506"/>
            <a:ext cx="1852694" cy="604139"/>
          </a:xfrm>
          <a:prstGeom prst="rect">
            <a:avLst/>
          </a:prstGeom>
        </p:spPr>
      </p:pic>
    </p:spTree>
    <p:extLst>
      <p:ext uri="{BB962C8B-B14F-4D97-AF65-F5344CB8AC3E}">
        <p14:creationId xmlns:p14="http://schemas.microsoft.com/office/powerpoint/2010/main" val="26652957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527381" y="548680"/>
            <a:ext cx="9025003" cy="458523"/>
          </a:xfrm>
        </p:spPr>
        <p:txBody>
          <a:bodyPr/>
          <a:lstStyle/>
          <a:p>
            <a:pPr eaLnBrk="1" hangingPunct="1"/>
            <a:r>
              <a:rPr lang="en-GB" dirty="0">
                <a:solidFill>
                  <a:srgbClr val="555656"/>
                </a:solidFill>
                <a:latin typeface="Lexia"/>
                <a:ea typeface="+mn-ea"/>
                <a:cs typeface="Lexia"/>
              </a:rPr>
              <a:t>Questions?</a:t>
            </a:r>
          </a:p>
        </p:txBody>
      </p:sp>
      <p:sp>
        <p:nvSpPr>
          <p:cNvPr id="30723" name="Rectangle 3"/>
          <p:cNvSpPr>
            <a:spLocks noGrp="1" noChangeArrowheads="1"/>
          </p:cNvSpPr>
          <p:nvPr>
            <p:ph type="body" sz="quarter" idx="14"/>
          </p:nvPr>
        </p:nvSpPr>
        <p:spPr>
          <a:xfrm>
            <a:off x="2051052" y="1844677"/>
            <a:ext cx="8453397" cy="2011000"/>
          </a:xfrm>
        </p:spPr>
        <p:txBody>
          <a:bodyPr/>
          <a:lstStyle/>
          <a:p>
            <a:pPr eaLnBrk="1" hangingPunct="1">
              <a:lnSpc>
                <a:spcPct val="80000"/>
              </a:lnSpc>
              <a:spcBef>
                <a:spcPts val="600"/>
              </a:spcBef>
              <a:buFontTx/>
              <a:buNone/>
            </a:pPr>
            <a:r>
              <a:rPr lang="en-GB" dirty="0"/>
              <a:t>www.lancaster.ac.uk/engineering</a:t>
            </a:r>
          </a:p>
          <a:p>
            <a:pPr eaLnBrk="1" hangingPunct="1">
              <a:lnSpc>
                <a:spcPct val="80000"/>
              </a:lnSpc>
              <a:spcBef>
                <a:spcPts val="600"/>
              </a:spcBef>
              <a:buFontTx/>
              <a:buNone/>
            </a:pPr>
            <a:r>
              <a:rPr lang="en-GB" dirty="0"/>
              <a:t>www.lancaster.ac.uk/study/undergraduate</a:t>
            </a:r>
          </a:p>
          <a:p>
            <a:pPr eaLnBrk="1" hangingPunct="1">
              <a:lnSpc>
                <a:spcPct val="80000"/>
              </a:lnSpc>
              <a:spcBef>
                <a:spcPts val="600"/>
              </a:spcBef>
              <a:buFontTx/>
              <a:buNone/>
            </a:pPr>
            <a:r>
              <a:rPr lang="en-GB" dirty="0"/>
              <a:t>www.cdio.org</a:t>
            </a:r>
          </a:p>
          <a:p>
            <a:pPr eaLnBrk="1" hangingPunct="1">
              <a:lnSpc>
                <a:spcPct val="80000"/>
              </a:lnSpc>
              <a:spcBef>
                <a:spcPts val="600"/>
              </a:spcBef>
              <a:buFontTx/>
              <a:buNone/>
            </a:pPr>
            <a:r>
              <a:rPr lang="en-GB" dirty="0"/>
              <a:t>www.engc.org.uk</a:t>
            </a:r>
          </a:p>
          <a:p>
            <a:pPr algn="ctr" eaLnBrk="1" hangingPunct="1">
              <a:lnSpc>
                <a:spcPct val="80000"/>
              </a:lnSpc>
              <a:buFontTx/>
              <a:buNone/>
            </a:pPr>
            <a:endParaRPr lang="en-GB" dirty="0">
              <a:solidFill>
                <a:srgbClr val="00007D"/>
              </a:solidFill>
            </a:endParaRPr>
          </a:p>
          <a:p>
            <a:pPr algn="ctr" eaLnBrk="1" hangingPunct="1">
              <a:lnSpc>
                <a:spcPct val="80000"/>
              </a:lnSpc>
              <a:buFontTx/>
              <a:buNone/>
            </a:pPr>
            <a:endParaRPr lang="en-GB" dirty="0">
              <a:solidFill>
                <a:srgbClr val="00007D"/>
              </a:solidFill>
            </a:endParaRPr>
          </a:p>
        </p:txBody>
      </p:sp>
      <p:sp>
        <p:nvSpPr>
          <p:cNvPr id="6" name="TextBox 5"/>
          <p:cNvSpPr txBox="1"/>
          <p:nvPr/>
        </p:nvSpPr>
        <p:spPr>
          <a:xfrm>
            <a:off x="2051052" y="3724099"/>
            <a:ext cx="3250795" cy="2400657"/>
          </a:xfrm>
          <a:prstGeom prst="rect">
            <a:avLst/>
          </a:prstGeom>
          <a:solidFill>
            <a:srgbClr val="D48C4C"/>
          </a:solidFill>
        </p:spPr>
        <p:txBody>
          <a:bodyPr wrap="square" rtlCol="0">
            <a:spAutoFit/>
          </a:bodyPr>
          <a:lstStyle/>
          <a:p>
            <a:endParaRPr lang="en-GB" dirty="0"/>
          </a:p>
          <a:p>
            <a:endParaRPr lang="en-GB" dirty="0"/>
          </a:p>
          <a:p>
            <a:endParaRPr lang="en-GB" sz="2800" dirty="0">
              <a:solidFill>
                <a:srgbClr val="FBFDFF"/>
              </a:solidFill>
              <a:latin typeface="+mn-lt"/>
            </a:endParaRPr>
          </a:p>
          <a:p>
            <a:endParaRPr lang="en-GB" sz="2000" dirty="0">
              <a:solidFill>
                <a:srgbClr val="FBFDFF"/>
              </a:solidFill>
              <a:latin typeface="+mn-lt"/>
            </a:endParaRPr>
          </a:p>
          <a:p>
            <a:r>
              <a:rPr lang="en-GB" sz="2000" dirty="0">
                <a:solidFill>
                  <a:srgbClr val="FBFDFF"/>
                </a:solidFill>
                <a:latin typeface="+mn-lt"/>
              </a:rPr>
              <a:t>ADMISSIONS TEAM</a:t>
            </a:r>
          </a:p>
          <a:p>
            <a:r>
              <a:rPr lang="en-GB" sz="2000" dirty="0">
                <a:solidFill>
                  <a:srgbClr val="FBFDFF"/>
                </a:solidFill>
                <a:latin typeface="+mn-lt"/>
              </a:rPr>
              <a:t>01524 593095/592275</a:t>
            </a:r>
          </a:p>
          <a:p>
            <a:r>
              <a:rPr lang="en-GB" sz="2000" dirty="0">
                <a:solidFill>
                  <a:srgbClr val="FBFDFF"/>
                </a:solidFill>
                <a:latin typeface="+mn-lt"/>
              </a:rPr>
              <a:t>engineering@lancaster.ac.uk</a:t>
            </a:r>
          </a:p>
          <a:p>
            <a:endParaRPr lang="en-GB" dirty="0"/>
          </a:p>
        </p:txBody>
      </p:sp>
      <p:pic>
        <p:nvPicPr>
          <p:cNvPr id="2" name="Picture 1"/>
          <p:cNvPicPr>
            <a:picLocks noChangeAspect="1"/>
          </p:cNvPicPr>
          <p:nvPr/>
        </p:nvPicPr>
        <p:blipFill>
          <a:blip r:embed="rId3"/>
          <a:stretch>
            <a:fillRect/>
          </a:stretch>
        </p:blipFill>
        <p:spPr>
          <a:xfrm>
            <a:off x="2081188" y="4116732"/>
            <a:ext cx="752475" cy="714375"/>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a:solidFill>
                  <a:srgbClr val="C00000"/>
                </a:solidFill>
                <a:cs typeface="Calibri Light"/>
              </a:rPr>
              <a:t>Student Talk</a:t>
            </a:r>
            <a:endParaRPr lang="en-US" dirty="0">
              <a:solidFill>
                <a:srgbClr val="C00000"/>
              </a:solidFill>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solidFill>
                  <a:srgbClr val="C00000"/>
                </a:solidFill>
                <a:cs typeface="Calibri"/>
              </a:rPr>
              <a:t>Nathan Leadbetter - Nuclear Engineering MEng</a:t>
            </a:r>
          </a:p>
          <a:p>
            <a:r>
              <a:rPr lang="en-US" dirty="0">
                <a:solidFill>
                  <a:srgbClr val="C00000"/>
                </a:solidFill>
                <a:cs typeface="Calibri"/>
              </a:rPr>
              <a:t>And</a:t>
            </a:r>
          </a:p>
          <a:p>
            <a:r>
              <a:rPr lang="en-US" dirty="0">
                <a:solidFill>
                  <a:srgbClr val="C00000"/>
                </a:solidFill>
                <a:cs typeface="Calibri"/>
              </a:rPr>
              <a:t>Izzy Crofts – Mechatronic Engineering MEng</a:t>
            </a:r>
          </a:p>
        </p:txBody>
      </p:sp>
      <p:pic>
        <p:nvPicPr>
          <p:cNvPr id="4" name="Picture 3" descr="Home - Lancaster University">
            <a:extLst>
              <a:ext uri="{FF2B5EF4-FFF2-40B4-BE49-F238E27FC236}">
                <a16:creationId xmlns:a16="http://schemas.microsoft.com/office/drawing/2014/main" id="{C09C1588-1237-2EA8-EF9B-C2F6ACD99F57}"/>
              </a:ext>
            </a:extLst>
          </p:cNvPr>
          <p:cNvPicPr>
            <a:picLocks noChangeAspect="1"/>
          </p:cNvPicPr>
          <p:nvPr/>
        </p:nvPicPr>
        <p:blipFill>
          <a:blip r:embed="rId2"/>
          <a:stretch>
            <a:fillRect/>
          </a:stretch>
        </p:blipFill>
        <p:spPr>
          <a:xfrm>
            <a:off x="8867344" y="230611"/>
            <a:ext cx="3099619" cy="99037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a:solidFill>
                  <a:srgbClr val="555656"/>
                </a:solidFill>
                <a:latin typeface="Lexia"/>
                <a:ea typeface="+mn-ea"/>
                <a:cs typeface="Lexia"/>
              </a:rPr>
              <a:t>Agenda</a:t>
            </a:r>
          </a:p>
        </p:txBody>
      </p:sp>
      <p:sp>
        <p:nvSpPr>
          <p:cNvPr id="2" name="Text Placeholder 1">
            <a:extLst>
              <a:ext uri="{FF2B5EF4-FFF2-40B4-BE49-F238E27FC236}">
                <a16:creationId xmlns:a16="http://schemas.microsoft.com/office/drawing/2014/main" id="{88F33AE5-DC17-4B3C-BEE9-C9D83A28A05C}"/>
              </a:ext>
            </a:extLst>
          </p:cNvPr>
          <p:cNvSpPr>
            <a:spLocks noGrp="1"/>
          </p:cNvSpPr>
          <p:nvPr>
            <p:ph type="body" sz="quarter" idx="14"/>
          </p:nvPr>
        </p:nvSpPr>
        <p:spPr>
          <a:xfrm>
            <a:off x="4918043" y="2607612"/>
            <a:ext cx="2857304" cy="2462213"/>
          </a:xfrm>
        </p:spPr>
        <p:txBody>
          <a:bodyPr/>
          <a:lstStyle/>
          <a:p>
            <a:pPr algn="ctr">
              <a:spcBef>
                <a:spcPts val="1800"/>
              </a:spcBef>
            </a:pPr>
            <a:r>
              <a:rPr lang="en-GB" sz="3200" dirty="0"/>
              <a:t>Asking questions is fundamental in all engineering disciplines</a:t>
            </a:r>
          </a:p>
        </p:txBody>
      </p:sp>
      <p:grpSp>
        <p:nvGrpSpPr>
          <p:cNvPr id="3" name="Group 2">
            <a:extLst>
              <a:ext uri="{FF2B5EF4-FFF2-40B4-BE49-F238E27FC236}">
                <a16:creationId xmlns:a16="http://schemas.microsoft.com/office/drawing/2014/main" id="{B1DA7201-3378-466B-AB2B-5B1182D04359}"/>
              </a:ext>
            </a:extLst>
          </p:cNvPr>
          <p:cNvGrpSpPr/>
          <p:nvPr/>
        </p:nvGrpSpPr>
        <p:grpSpPr>
          <a:xfrm>
            <a:off x="1761598" y="1124744"/>
            <a:ext cx="8003853" cy="4856326"/>
            <a:chOff x="1761598" y="1124744"/>
            <a:chExt cx="8003853" cy="4856326"/>
          </a:xfrm>
        </p:grpSpPr>
        <p:pic>
          <p:nvPicPr>
            <p:cNvPr id="6" name="Picture 5">
              <a:extLst>
                <a:ext uri="{FF2B5EF4-FFF2-40B4-BE49-F238E27FC236}">
                  <a16:creationId xmlns:a16="http://schemas.microsoft.com/office/drawing/2014/main" id="{0631E9E6-7334-4040-BC6C-D2D764CA3B93}"/>
                </a:ext>
              </a:extLst>
            </p:cNvPr>
            <p:cNvPicPr>
              <a:picLocks noChangeAspect="1"/>
            </p:cNvPicPr>
            <p:nvPr/>
          </p:nvPicPr>
          <p:blipFill>
            <a:blip r:embed="rId2"/>
            <a:stretch>
              <a:fillRect/>
            </a:stretch>
          </p:blipFill>
          <p:spPr>
            <a:xfrm>
              <a:off x="5430485" y="1124744"/>
              <a:ext cx="1051033" cy="1051157"/>
            </a:xfrm>
            <a:prstGeom prst="rect">
              <a:avLst/>
            </a:prstGeom>
          </p:spPr>
        </p:pic>
        <p:pic>
          <p:nvPicPr>
            <p:cNvPr id="7" name="Picture 6">
              <a:extLst>
                <a:ext uri="{FF2B5EF4-FFF2-40B4-BE49-F238E27FC236}">
                  <a16:creationId xmlns:a16="http://schemas.microsoft.com/office/drawing/2014/main" id="{759D72C8-84DB-4503-AF2D-8B0E3C3879FF}"/>
                </a:ext>
              </a:extLst>
            </p:cNvPr>
            <p:cNvPicPr>
              <a:picLocks noChangeAspect="1"/>
            </p:cNvPicPr>
            <p:nvPr/>
          </p:nvPicPr>
          <p:blipFill>
            <a:blip r:embed="rId3"/>
            <a:stretch>
              <a:fillRect/>
            </a:stretch>
          </p:blipFill>
          <p:spPr>
            <a:xfrm>
              <a:off x="8513140" y="2076720"/>
              <a:ext cx="769015" cy="917463"/>
            </a:xfrm>
            <a:prstGeom prst="rect">
              <a:avLst/>
            </a:prstGeom>
          </p:spPr>
        </p:pic>
        <p:pic>
          <p:nvPicPr>
            <p:cNvPr id="8" name="Picture 7">
              <a:extLst>
                <a:ext uri="{FF2B5EF4-FFF2-40B4-BE49-F238E27FC236}">
                  <a16:creationId xmlns:a16="http://schemas.microsoft.com/office/drawing/2014/main" id="{2E68E2D3-DB18-40B4-9E2E-43F5B09122CA}"/>
                </a:ext>
              </a:extLst>
            </p:cNvPr>
            <p:cNvPicPr>
              <a:picLocks noChangeAspect="1"/>
            </p:cNvPicPr>
            <p:nvPr/>
          </p:nvPicPr>
          <p:blipFill>
            <a:blip r:embed="rId4"/>
            <a:stretch>
              <a:fillRect/>
            </a:stretch>
          </p:blipFill>
          <p:spPr>
            <a:xfrm>
              <a:off x="8875470" y="2985139"/>
              <a:ext cx="889981" cy="1024740"/>
            </a:xfrm>
            <a:prstGeom prst="rect">
              <a:avLst/>
            </a:prstGeom>
          </p:spPr>
        </p:pic>
        <p:pic>
          <p:nvPicPr>
            <p:cNvPr id="9" name="Picture 8">
              <a:extLst>
                <a:ext uri="{FF2B5EF4-FFF2-40B4-BE49-F238E27FC236}">
                  <a16:creationId xmlns:a16="http://schemas.microsoft.com/office/drawing/2014/main" id="{C5C2044E-B878-4702-B7F4-8310DB614A8D}"/>
                </a:ext>
              </a:extLst>
            </p:cNvPr>
            <p:cNvPicPr>
              <a:picLocks noChangeAspect="1"/>
            </p:cNvPicPr>
            <p:nvPr/>
          </p:nvPicPr>
          <p:blipFill>
            <a:blip r:embed="rId5"/>
            <a:stretch>
              <a:fillRect/>
            </a:stretch>
          </p:blipFill>
          <p:spPr>
            <a:xfrm>
              <a:off x="7964941" y="4103878"/>
              <a:ext cx="910530" cy="910637"/>
            </a:xfrm>
            <a:prstGeom prst="rect">
              <a:avLst/>
            </a:prstGeom>
          </p:spPr>
        </p:pic>
        <p:pic>
          <p:nvPicPr>
            <p:cNvPr id="10" name="Picture 9">
              <a:extLst>
                <a:ext uri="{FF2B5EF4-FFF2-40B4-BE49-F238E27FC236}">
                  <a16:creationId xmlns:a16="http://schemas.microsoft.com/office/drawing/2014/main" id="{927A224B-36EA-48DF-86E9-266DA979504E}"/>
                </a:ext>
              </a:extLst>
            </p:cNvPr>
            <p:cNvPicPr>
              <a:picLocks noChangeAspect="1"/>
            </p:cNvPicPr>
            <p:nvPr/>
          </p:nvPicPr>
          <p:blipFill>
            <a:blip r:embed="rId6"/>
            <a:stretch>
              <a:fillRect/>
            </a:stretch>
          </p:blipFill>
          <p:spPr>
            <a:xfrm>
              <a:off x="2706653" y="3148405"/>
              <a:ext cx="1006945" cy="893042"/>
            </a:xfrm>
            <a:prstGeom prst="rect">
              <a:avLst/>
            </a:prstGeom>
          </p:spPr>
        </p:pic>
        <p:pic>
          <p:nvPicPr>
            <p:cNvPr id="11" name="Picture 10">
              <a:extLst>
                <a:ext uri="{FF2B5EF4-FFF2-40B4-BE49-F238E27FC236}">
                  <a16:creationId xmlns:a16="http://schemas.microsoft.com/office/drawing/2014/main" id="{50D48644-B83E-4D88-8741-DC89102CA0CD}"/>
                </a:ext>
              </a:extLst>
            </p:cNvPr>
            <p:cNvPicPr>
              <a:picLocks noChangeAspect="1"/>
            </p:cNvPicPr>
            <p:nvPr/>
          </p:nvPicPr>
          <p:blipFill>
            <a:blip r:embed="rId7"/>
            <a:stretch>
              <a:fillRect/>
            </a:stretch>
          </p:blipFill>
          <p:spPr>
            <a:xfrm>
              <a:off x="2654179" y="2116673"/>
              <a:ext cx="947285" cy="957163"/>
            </a:xfrm>
            <a:prstGeom prst="rect">
              <a:avLst/>
            </a:prstGeom>
          </p:spPr>
        </p:pic>
        <p:pic>
          <p:nvPicPr>
            <p:cNvPr id="12" name="Picture 11">
              <a:extLst>
                <a:ext uri="{FF2B5EF4-FFF2-40B4-BE49-F238E27FC236}">
                  <a16:creationId xmlns:a16="http://schemas.microsoft.com/office/drawing/2014/main" id="{63BD8E49-E70C-45AF-A18F-17D3E5407A6B}"/>
                </a:ext>
              </a:extLst>
            </p:cNvPr>
            <p:cNvPicPr>
              <a:picLocks noChangeAspect="1"/>
            </p:cNvPicPr>
            <p:nvPr/>
          </p:nvPicPr>
          <p:blipFill>
            <a:blip r:embed="rId8"/>
            <a:stretch>
              <a:fillRect/>
            </a:stretch>
          </p:blipFill>
          <p:spPr>
            <a:xfrm>
              <a:off x="3898642" y="2915087"/>
              <a:ext cx="828672" cy="948386"/>
            </a:xfrm>
            <a:prstGeom prst="rect">
              <a:avLst/>
            </a:prstGeom>
          </p:spPr>
        </p:pic>
        <p:pic>
          <p:nvPicPr>
            <p:cNvPr id="13" name="Picture 12">
              <a:extLst>
                <a:ext uri="{FF2B5EF4-FFF2-40B4-BE49-F238E27FC236}">
                  <a16:creationId xmlns:a16="http://schemas.microsoft.com/office/drawing/2014/main" id="{B5710878-B852-4D41-95D7-CD3D0EF6B214}"/>
                </a:ext>
              </a:extLst>
            </p:cNvPr>
            <p:cNvPicPr>
              <a:picLocks noChangeAspect="1"/>
            </p:cNvPicPr>
            <p:nvPr/>
          </p:nvPicPr>
          <p:blipFill>
            <a:blip r:embed="rId9"/>
            <a:stretch>
              <a:fillRect/>
            </a:stretch>
          </p:blipFill>
          <p:spPr>
            <a:xfrm>
              <a:off x="3530879" y="4042453"/>
              <a:ext cx="921283" cy="1113230"/>
            </a:xfrm>
            <a:prstGeom prst="rect">
              <a:avLst/>
            </a:prstGeom>
          </p:spPr>
        </p:pic>
        <p:pic>
          <p:nvPicPr>
            <p:cNvPr id="14" name="Picture 13">
              <a:extLst>
                <a:ext uri="{FF2B5EF4-FFF2-40B4-BE49-F238E27FC236}">
                  <a16:creationId xmlns:a16="http://schemas.microsoft.com/office/drawing/2014/main" id="{763B77ED-CA3A-4817-9BBB-3BA1C76510E7}"/>
                </a:ext>
              </a:extLst>
            </p:cNvPr>
            <p:cNvPicPr>
              <a:picLocks noChangeAspect="1"/>
            </p:cNvPicPr>
            <p:nvPr/>
          </p:nvPicPr>
          <p:blipFill>
            <a:blip r:embed="rId10"/>
            <a:stretch>
              <a:fillRect/>
            </a:stretch>
          </p:blipFill>
          <p:spPr>
            <a:xfrm>
              <a:off x="1927366" y="4116017"/>
              <a:ext cx="971918" cy="982054"/>
            </a:xfrm>
            <a:prstGeom prst="rect">
              <a:avLst/>
            </a:prstGeom>
          </p:spPr>
        </p:pic>
        <p:pic>
          <p:nvPicPr>
            <p:cNvPr id="15" name="Picture 14">
              <a:extLst>
                <a:ext uri="{FF2B5EF4-FFF2-40B4-BE49-F238E27FC236}">
                  <a16:creationId xmlns:a16="http://schemas.microsoft.com/office/drawing/2014/main" id="{7943989F-07AA-40ED-9D4B-A387D29C91E2}"/>
                </a:ext>
              </a:extLst>
            </p:cNvPr>
            <p:cNvPicPr>
              <a:picLocks noChangeAspect="1"/>
            </p:cNvPicPr>
            <p:nvPr/>
          </p:nvPicPr>
          <p:blipFill>
            <a:blip r:embed="rId11"/>
            <a:stretch>
              <a:fillRect/>
            </a:stretch>
          </p:blipFill>
          <p:spPr>
            <a:xfrm>
              <a:off x="1761598" y="2864724"/>
              <a:ext cx="651340" cy="991585"/>
            </a:xfrm>
            <a:prstGeom prst="rect">
              <a:avLst/>
            </a:prstGeom>
          </p:spPr>
        </p:pic>
        <p:sp>
          <p:nvSpPr>
            <p:cNvPr id="17" name="Pentagon 18">
              <a:extLst>
                <a:ext uri="{FF2B5EF4-FFF2-40B4-BE49-F238E27FC236}">
                  <a16:creationId xmlns:a16="http://schemas.microsoft.com/office/drawing/2014/main" id="{EA788281-FDB9-4EAF-9D94-3835CD8C849E}"/>
                </a:ext>
              </a:extLst>
            </p:cNvPr>
            <p:cNvSpPr/>
            <p:nvPr/>
          </p:nvSpPr>
          <p:spPr>
            <a:xfrm flipH="1">
              <a:off x="3743329" y="1493807"/>
              <a:ext cx="1300748" cy="514762"/>
            </a:xfrm>
            <a:prstGeom prst="homePlate">
              <a:avLst/>
            </a:prstGeom>
            <a:solidFill>
              <a:srgbClr val="B5B2A2"/>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1600" dirty="0">
                  <a:solidFill>
                    <a:srgbClr val="253746"/>
                  </a:solidFill>
                </a:rPr>
                <a:t>Applicants</a:t>
              </a:r>
            </a:p>
          </p:txBody>
        </p:sp>
        <p:sp>
          <p:nvSpPr>
            <p:cNvPr id="18" name="Pentagon 19">
              <a:extLst>
                <a:ext uri="{FF2B5EF4-FFF2-40B4-BE49-F238E27FC236}">
                  <a16:creationId xmlns:a16="http://schemas.microsoft.com/office/drawing/2014/main" id="{24869BAE-E284-47C4-B383-EEB14E22FA06}"/>
                </a:ext>
              </a:extLst>
            </p:cNvPr>
            <p:cNvSpPr/>
            <p:nvPr/>
          </p:nvSpPr>
          <p:spPr>
            <a:xfrm>
              <a:off x="6855843" y="1493807"/>
              <a:ext cx="1312325" cy="514762"/>
            </a:xfrm>
            <a:prstGeom prst="homePlate">
              <a:avLst/>
            </a:prstGeom>
            <a:solidFill>
              <a:srgbClr val="557869"/>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1600" dirty="0">
                  <a:solidFill>
                    <a:srgbClr val="253746"/>
                  </a:solidFill>
                </a:rPr>
                <a:t>Guests</a:t>
              </a:r>
            </a:p>
          </p:txBody>
        </p:sp>
        <p:sp>
          <p:nvSpPr>
            <p:cNvPr id="19" name="Pentagon 20">
              <a:extLst>
                <a:ext uri="{FF2B5EF4-FFF2-40B4-BE49-F238E27FC236}">
                  <a16:creationId xmlns:a16="http://schemas.microsoft.com/office/drawing/2014/main" id="{0E7FB3D0-F6B0-4045-839D-0AD05439CF3A}"/>
                </a:ext>
              </a:extLst>
            </p:cNvPr>
            <p:cNvSpPr/>
            <p:nvPr/>
          </p:nvSpPr>
          <p:spPr>
            <a:xfrm>
              <a:off x="3743329" y="5466308"/>
              <a:ext cx="1344239" cy="514762"/>
            </a:xfrm>
            <a:prstGeom prst="homePlate">
              <a:avLst/>
            </a:prstGeom>
            <a:solidFill>
              <a:srgbClr val="74C099"/>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1600" dirty="0">
                  <a:solidFill>
                    <a:srgbClr val="253746"/>
                  </a:solidFill>
                </a:rPr>
                <a:t>Applicants</a:t>
              </a:r>
            </a:p>
          </p:txBody>
        </p:sp>
        <p:sp>
          <p:nvSpPr>
            <p:cNvPr id="20" name="Pentagon 21">
              <a:extLst>
                <a:ext uri="{FF2B5EF4-FFF2-40B4-BE49-F238E27FC236}">
                  <a16:creationId xmlns:a16="http://schemas.microsoft.com/office/drawing/2014/main" id="{801E55F0-8E88-4810-84F7-680A7321060C}"/>
                </a:ext>
              </a:extLst>
            </p:cNvPr>
            <p:cNvSpPr/>
            <p:nvPr/>
          </p:nvSpPr>
          <p:spPr>
            <a:xfrm flipH="1">
              <a:off x="6971264" y="5440104"/>
              <a:ext cx="1196904" cy="514762"/>
            </a:xfrm>
            <a:prstGeom prst="homePlate">
              <a:avLst/>
            </a:prstGeom>
            <a:solidFill>
              <a:srgbClr val="557869"/>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1600" dirty="0">
                  <a:solidFill>
                    <a:srgbClr val="253746"/>
                  </a:solidFill>
                </a:rPr>
                <a:t>Guests</a:t>
              </a:r>
            </a:p>
          </p:txBody>
        </p:sp>
      </p:grpSp>
      <p:pic>
        <p:nvPicPr>
          <p:cNvPr id="21" name="Picture 20">
            <a:extLst>
              <a:ext uri="{FF2B5EF4-FFF2-40B4-BE49-F238E27FC236}">
                <a16:creationId xmlns:a16="http://schemas.microsoft.com/office/drawing/2014/main" id="{AB33D250-836F-447D-A809-E59F9CAD751B}"/>
              </a:ext>
            </a:extLst>
          </p:cNvPr>
          <p:cNvPicPr>
            <a:picLocks noChangeAspect="1"/>
          </p:cNvPicPr>
          <p:nvPr/>
        </p:nvPicPr>
        <p:blipFill rotWithShape="1">
          <a:blip r:embed="rId12"/>
          <a:srcRect r="1876" b="1519"/>
          <a:stretch/>
        </p:blipFill>
        <p:spPr>
          <a:xfrm>
            <a:off x="5274277" y="5292822"/>
            <a:ext cx="1363448" cy="1067785"/>
          </a:xfrm>
          <a:prstGeom prst="rect">
            <a:avLst/>
          </a:prstGeom>
        </p:spPr>
      </p:pic>
    </p:spTree>
    <p:extLst>
      <p:ext uri="{BB962C8B-B14F-4D97-AF65-F5344CB8AC3E}">
        <p14:creationId xmlns:p14="http://schemas.microsoft.com/office/powerpoint/2010/main" val="29696408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318FED3-F892-C94E-589A-32DCDE3FF1C2}"/>
              </a:ext>
            </a:extLst>
          </p:cNvPr>
          <p:cNvGraphicFramePr>
            <a:graphicFrameLocks noGrp="1"/>
          </p:cNvGraphicFramePr>
          <p:nvPr>
            <p:extLst>
              <p:ext uri="{D42A27DB-BD31-4B8C-83A1-F6EECF244321}">
                <p14:modId xmlns:p14="http://schemas.microsoft.com/office/powerpoint/2010/main" val="2301629794"/>
              </p:ext>
            </p:extLst>
          </p:nvPr>
        </p:nvGraphicFramePr>
        <p:xfrm>
          <a:off x="372386" y="1331828"/>
          <a:ext cx="8175671" cy="4639849"/>
        </p:xfrm>
        <a:graphic>
          <a:graphicData uri="http://schemas.openxmlformats.org/drawingml/2006/table">
            <a:tbl>
              <a:tblPr firstRow="1" bandRow="1">
                <a:tableStyleId>{5C22544A-7EE6-4342-B048-85BDC9FD1C3A}</a:tableStyleId>
              </a:tblPr>
              <a:tblGrid>
                <a:gridCol w="983539">
                  <a:extLst>
                    <a:ext uri="{9D8B030D-6E8A-4147-A177-3AD203B41FA5}">
                      <a16:colId xmlns:a16="http://schemas.microsoft.com/office/drawing/2014/main" val="1177596428"/>
                    </a:ext>
                  </a:extLst>
                </a:gridCol>
                <a:gridCol w="983539">
                  <a:extLst>
                    <a:ext uri="{9D8B030D-6E8A-4147-A177-3AD203B41FA5}">
                      <a16:colId xmlns:a16="http://schemas.microsoft.com/office/drawing/2014/main" val="1455935852"/>
                    </a:ext>
                  </a:extLst>
                </a:gridCol>
                <a:gridCol w="983539">
                  <a:extLst>
                    <a:ext uri="{9D8B030D-6E8A-4147-A177-3AD203B41FA5}">
                      <a16:colId xmlns:a16="http://schemas.microsoft.com/office/drawing/2014/main" val="2660286620"/>
                    </a:ext>
                  </a:extLst>
                </a:gridCol>
                <a:gridCol w="1085992">
                  <a:extLst>
                    <a:ext uri="{9D8B030D-6E8A-4147-A177-3AD203B41FA5}">
                      <a16:colId xmlns:a16="http://schemas.microsoft.com/office/drawing/2014/main" val="3581782419"/>
                    </a:ext>
                  </a:extLst>
                </a:gridCol>
                <a:gridCol w="1085992">
                  <a:extLst>
                    <a:ext uri="{9D8B030D-6E8A-4147-A177-3AD203B41FA5}">
                      <a16:colId xmlns:a16="http://schemas.microsoft.com/office/drawing/2014/main" val="670366960"/>
                    </a:ext>
                  </a:extLst>
                </a:gridCol>
                <a:gridCol w="1085992">
                  <a:extLst>
                    <a:ext uri="{9D8B030D-6E8A-4147-A177-3AD203B41FA5}">
                      <a16:colId xmlns:a16="http://schemas.microsoft.com/office/drawing/2014/main" val="3258835735"/>
                    </a:ext>
                  </a:extLst>
                </a:gridCol>
                <a:gridCol w="983539">
                  <a:extLst>
                    <a:ext uri="{9D8B030D-6E8A-4147-A177-3AD203B41FA5}">
                      <a16:colId xmlns:a16="http://schemas.microsoft.com/office/drawing/2014/main" val="634788080"/>
                    </a:ext>
                  </a:extLst>
                </a:gridCol>
                <a:gridCol w="983539">
                  <a:extLst>
                    <a:ext uri="{9D8B030D-6E8A-4147-A177-3AD203B41FA5}">
                      <a16:colId xmlns:a16="http://schemas.microsoft.com/office/drawing/2014/main" val="2130054729"/>
                    </a:ext>
                  </a:extLst>
                </a:gridCol>
              </a:tblGrid>
              <a:tr h="246338">
                <a:tc>
                  <a:txBody>
                    <a:bodyPr/>
                    <a:lstStyle/>
                    <a:p>
                      <a:pPr fontAlgn="b"/>
                      <a:endParaRPr lang="en-US" sz="1100">
                        <a:effectLst/>
                        <a:latin typeface="Calibri" panose="020F0502020204030204" pitchFamily="34" charset="0"/>
                      </a:endParaRPr>
                    </a:p>
                  </a:txBody>
                  <a:tcPr marL="9525" marR="9525" marT="9525" anchor="b">
                    <a:lnL>
                      <a:noFill/>
                    </a:lnL>
                    <a:lnR>
                      <a:noFill/>
                    </a:lnR>
                    <a:lnT>
                      <a:noFill/>
                    </a:lnT>
                    <a:lnB>
                      <a:noFill/>
                    </a:lnB>
                    <a:noFill/>
                  </a:tcPr>
                </a:tc>
                <a:tc>
                  <a:txBody>
                    <a:bodyPr/>
                    <a:lstStyle/>
                    <a:p>
                      <a:pPr fontAlgn="b"/>
                      <a:r>
                        <a:rPr lang="en-US" sz="1100" dirty="0">
                          <a:solidFill>
                            <a:srgbClr val="C00000"/>
                          </a:solidFill>
                          <a:effectLst/>
                          <a:latin typeface="Calibri"/>
                        </a:rPr>
                        <a:t>Monday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Tuesday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Wednesday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Thursday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Friday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Saturday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b"/>
                      <a:r>
                        <a:rPr lang="en-US" sz="1100" dirty="0">
                          <a:solidFill>
                            <a:srgbClr val="C00000"/>
                          </a:solidFill>
                          <a:effectLst/>
                          <a:latin typeface="Calibri"/>
                        </a:rPr>
                        <a:t>Sunday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625716"/>
                  </a:ext>
                </a:extLst>
              </a:tr>
              <a:tr h="307922">
                <a:tc>
                  <a:txBody>
                    <a:bodyPr/>
                    <a:lstStyle/>
                    <a:p>
                      <a:pPr algn="r" fontAlgn="b"/>
                      <a:r>
                        <a:rPr lang="en-US" sz="1100" dirty="0">
                          <a:effectLst/>
                          <a:latin typeface="Calibri"/>
                        </a:rPr>
                        <a:t>7:00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r>
                        <a:rPr lang="en-US" sz="1100" dirty="0">
                          <a:effectLst/>
                          <a:latin typeface="Calibri"/>
                        </a:rPr>
                        <a:t>Frisbee Training</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b"/>
                      <a:endParaRPr lang="en-US" sz="1100" dirty="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976895"/>
                  </a:ext>
                </a:extLst>
              </a:tr>
              <a:tr h="307922">
                <a:tc>
                  <a:txBody>
                    <a:bodyPr/>
                    <a:lstStyle/>
                    <a:p>
                      <a:pPr algn="r" fontAlgn="b"/>
                      <a:r>
                        <a:rPr lang="en-US" sz="1100" dirty="0">
                          <a:effectLst/>
                          <a:latin typeface="Calibri"/>
                        </a:rPr>
                        <a:t>8:00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rowSpan="2">
                  <a:txBody>
                    <a:bodyPr/>
                    <a:lstStyle/>
                    <a:p>
                      <a:pPr algn="ctr" fontAlgn="b"/>
                      <a:r>
                        <a:rPr lang="en-US" sz="1100" dirty="0">
                          <a:effectLst/>
                          <a:latin typeface="Calibri"/>
                        </a:rPr>
                        <a:t>Gym</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r>
                        <a:rPr lang="en-US" sz="1100" dirty="0">
                          <a:effectLst/>
                          <a:latin typeface="Calibri"/>
                        </a:rPr>
                        <a:t>Gym</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5677199"/>
                  </a:ext>
                </a:extLst>
              </a:tr>
              <a:tr h="307922">
                <a:tc>
                  <a:txBody>
                    <a:bodyPr/>
                    <a:lstStyle/>
                    <a:p>
                      <a:pPr algn="r" fontAlgn="b"/>
                      <a:r>
                        <a:rPr lang="en-US" sz="1100" dirty="0">
                          <a:effectLst/>
                          <a:latin typeface="Calibri"/>
                        </a:rPr>
                        <a:t>9:00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rowSpan="8">
                  <a:txBody>
                    <a:bodyPr/>
                    <a:lstStyle/>
                    <a:p>
                      <a:pPr algn="ctr" fontAlgn="ctr"/>
                      <a:r>
                        <a:rPr lang="en-US" sz="1100" dirty="0">
                          <a:effectLst/>
                          <a:latin typeface="Calibri"/>
                        </a:rPr>
                        <a:t>Part Time Job</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1220541"/>
                  </a:ext>
                </a:extLst>
              </a:tr>
              <a:tr h="307922">
                <a:tc>
                  <a:txBody>
                    <a:bodyPr/>
                    <a:lstStyle/>
                    <a:p>
                      <a:pPr algn="r" fontAlgn="b"/>
                      <a:r>
                        <a:rPr lang="en-US" sz="1100" dirty="0">
                          <a:effectLst/>
                          <a:latin typeface="Calibri"/>
                        </a:rPr>
                        <a:t>10:00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ctr"/>
                      <a:r>
                        <a:rPr lang="en-US" sz="1100" dirty="0">
                          <a:effectLst/>
                          <a:latin typeface="Calibri"/>
                        </a:rPr>
                        <a:t>Self-Study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b"/>
                      <a:r>
                        <a:rPr lang="en-US" sz="1100" dirty="0">
                          <a:effectLst/>
                          <a:latin typeface="Calibri"/>
                        </a:rPr>
                        <a:t>Lecture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5443239"/>
                  </a:ext>
                </a:extLst>
              </a:tr>
              <a:tr h="307922">
                <a:tc>
                  <a:txBody>
                    <a:bodyPr/>
                    <a:lstStyle/>
                    <a:p>
                      <a:pPr algn="r" fontAlgn="b"/>
                      <a:r>
                        <a:rPr lang="en-US" sz="1100" dirty="0">
                          <a:effectLst/>
                          <a:latin typeface="Calibri"/>
                        </a:rPr>
                        <a:t>11:00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rowSpan="2">
                  <a:txBody>
                    <a:bodyPr/>
                    <a:lstStyle/>
                    <a:p>
                      <a:pPr algn="ctr" fontAlgn="ctr"/>
                      <a:r>
                        <a:rPr lang="en-US" sz="1100" dirty="0">
                          <a:effectLst/>
                          <a:latin typeface="Calibri"/>
                        </a:rPr>
                        <a:t>Self-Study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n-US" sz="1100" dirty="0">
                          <a:effectLst/>
                          <a:latin typeface="Calibri"/>
                        </a:rPr>
                        <a:t>Lecture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fontAlgn="ctr"/>
                      <a:r>
                        <a:rPr lang="en-US" sz="1100" dirty="0">
                          <a:effectLst/>
                          <a:latin typeface="Calibri"/>
                        </a:rPr>
                        <a:t>Lecture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tc rowSpan="3">
                  <a:txBody>
                    <a:bodyPr/>
                    <a:lstStyle/>
                    <a:p>
                      <a:pPr algn="ctr" fontAlgn="ctr"/>
                      <a:r>
                        <a:rPr lang="en-US" sz="1100" dirty="0">
                          <a:effectLst/>
                          <a:latin typeface="Calibri"/>
                        </a:rPr>
                        <a:t>Project Work</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n-US"/>
                    </a:p>
                  </a:txBody>
                  <a:tcPr/>
                </a:tc>
                <a:tc rowSpan="2">
                  <a:txBody>
                    <a:bodyPr/>
                    <a:lstStyle/>
                    <a:p>
                      <a:pPr algn="ctr" fontAlgn="ctr"/>
                      <a:r>
                        <a:rPr lang="en-US" sz="1100" dirty="0">
                          <a:effectLst/>
                          <a:latin typeface="Calibri"/>
                        </a:rPr>
                        <a:t>Self-Study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990031754"/>
                  </a:ext>
                </a:extLst>
              </a:tr>
              <a:tr h="307922">
                <a:tc>
                  <a:txBody>
                    <a:bodyPr/>
                    <a:lstStyle/>
                    <a:p>
                      <a:pPr algn="r" fontAlgn="b"/>
                      <a:r>
                        <a:rPr lang="en-US" sz="1100" dirty="0">
                          <a:effectLst/>
                          <a:latin typeface="Calibri"/>
                        </a:rPr>
                        <a:t>12:00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ctr"/>
                      <a:endParaRPr lang="en-US" sz="1100">
                        <a:effectLst/>
                        <a:latin typeface="Calibri" panose="020F0502020204030204" pitchFamily="34" charset="0"/>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68984500"/>
                  </a:ext>
                </a:extLst>
              </a:tr>
              <a:tr h="307922">
                <a:tc>
                  <a:txBody>
                    <a:bodyPr/>
                    <a:lstStyle/>
                    <a:p>
                      <a:pPr algn="r" fontAlgn="b"/>
                      <a:r>
                        <a:rPr lang="en-US" sz="1100" dirty="0">
                          <a:effectLst/>
                          <a:latin typeface="Calibri"/>
                        </a:rPr>
                        <a:t>13:00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fontAlgn="b"/>
                      <a:r>
                        <a:rPr lang="en-US" sz="1100" dirty="0">
                          <a:effectLst/>
                          <a:latin typeface="Calibri"/>
                        </a:rPr>
                        <a:t>Lecture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fontAlgn="ctr"/>
                      <a:endParaRPr lang="en-US" sz="1100">
                        <a:effectLst/>
                        <a:latin typeface="Calibri" panose="020F0502020204030204" pitchFamily="34" charset="0"/>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100" dirty="0">
                          <a:effectLst/>
                          <a:latin typeface="Calibri"/>
                        </a:rPr>
                        <a:t>Frisbee Game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ctr"/>
                      <a:r>
                        <a:rPr lang="en-US" sz="1100" dirty="0">
                          <a:effectLst/>
                          <a:latin typeface="Calibri"/>
                        </a:rPr>
                        <a:t>Project Meeting</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vMerge="1">
                  <a:txBody>
                    <a:bodyPr/>
                    <a:lstStyle/>
                    <a:p>
                      <a:endParaRPr lang="en-US"/>
                    </a:p>
                  </a:txBody>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4438511"/>
                  </a:ext>
                </a:extLst>
              </a:tr>
              <a:tr h="307922">
                <a:tc>
                  <a:txBody>
                    <a:bodyPr/>
                    <a:lstStyle/>
                    <a:p>
                      <a:pPr algn="r" fontAlgn="b"/>
                      <a:r>
                        <a:rPr lang="en-US" sz="1100" dirty="0">
                          <a:effectLst/>
                          <a:latin typeface="Calibri"/>
                        </a:rPr>
                        <a:t>14:00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rowSpan="5">
                  <a:txBody>
                    <a:bodyPr/>
                    <a:lstStyle/>
                    <a:p>
                      <a:pPr algn="ctr" fontAlgn="ctr"/>
                      <a:r>
                        <a:rPr lang="en-US" sz="1100" dirty="0">
                          <a:effectLst/>
                          <a:latin typeface="Calibri"/>
                        </a:rPr>
                        <a:t>Project Work</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fontAlgn="b"/>
                      <a:r>
                        <a:rPr lang="en-US" sz="1100">
                          <a:effectLst/>
                          <a:latin typeface="Calibri" panose="020F0502020204030204" pitchFamily="34" charset="0"/>
                        </a:rPr>
                        <a:t>EWB Exec Meeting</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rowSpan="4">
                  <a:txBody>
                    <a:bodyPr/>
                    <a:lstStyle/>
                    <a:p>
                      <a:pPr algn="ctr" fontAlgn="ctr"/>
                      <a:r>
                        <a:rPr lang="en-US" sz="1100" dirty="0">
                          <a:effectLst/>
                          <a:latin typeface="Calibri"/>
                        </a:rPr>
                        <a:t>Practical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fontAlgn="b"/>
                      <a:r>
                        <a:rPr lang="en-US" sz="1100" dirty="0">
                          <a:effectLst/>
                          <a:latin typeface="Calibri"/>
                        </a:rPr>
                        <a:t>Lecture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tc rowSpan="2">
                  <a:txBody>
                    <a:bodyPr/>
                    <a:lstStyle/>
                    <a:p>
                      <a:pPr algn="ctr" fontAlgn="ctr"/>
                      <a:r>
                        <a:rPr lang="en-US" sz="1100" dirty="0">
                          <a:effectLst/>
                          <a:latin typeface="Calibri"/>
                        </a:rPr>
                        <a:t>Frisbee Training</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33698202"/>
                  </a:ext>
                </a:extLst>
              </a:tr>
              <a:tr h="307922">
                <a:tc>
                  <a:txBody>
                    <a:bodyPr/>
                    <a:lstStyle/>
                    <a:p>
                      <a:pPr algn="r" fontAlgn="b"/>
                      <a:r>
                        <a:rPr lang="en-US" sz="1100" dirty="0">
                          <a:effectLst/>
                          <a:latin typeface="Calibri"/>
                        </a:rPr>
                        <a:t>15:00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rowSpan="3">
                  <a:txBody>
                    <a:bodyPr/>
                    <a:lstStyle/>
                    <a:p>
                      <a:pPr algn="ctr" fontAlgn="ctr"/>
                      <a:r>
                        <a:rPr lang="en-US" sz="1100">
                          <a:effectLst/>
                          <a:latin typeface="Calibri"/>
                        </a:rPr>
                        <a:t>Self-Study</a:t>
                      </a:r>
                      <a:endParaRPr lang="en-US" sz="1100" dirty="0">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r>
                        <a:rPr lang="en-US" sz="1100" dirty="0">
                          <a:effectLst/>
                          <a:latin typeface="Calibri"/>
                        </a:rPr>
                        <a:t>Project Work</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06383238"/>
                  </a:ext>
                </a:extLst>
              </a:tr>
              <a:tr h="307922">
                <a:tc>
                  <a:txBody>
                    <a:bodyPr/>
                    <a:lstStyle/>
                    <a:p>
                      <a:pPr algn="r" fontAlgn="b"/>
                      <a:r>
                        <a:rPr lang="en-US" sz="1100" dirty="0">
                          <a:effectLst/>
                          <a:latin typeface="Calibri"/>
                        </a:rPr>
                        <a:t>16:00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fontAlgn="b"/>
                      <a:r>
                        <a:rPr lang="en-US" sz="1100">
                          <a:effectLst/>
                          <a:latin typeface="Calibri"/>
                        </a:rPr>
                        <a:t>Self-Study</a:t>
                      </a:r>
                      <a:endParaRPr lang="en-US" sz="1100" dirty="0">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1516733"/>
                  </a:ext>
                </a:extLst>
              </a:tr>
              <a:tr h="307922">
                <a:tc>
                  <a:txBody>
                    <a:bodyPr/>
                    <a:lstStyle/>
                    <a:p>
                      <a:pPr algn="r" fontAlgn="b"/>
                      <a:r>
                        <a:rPr lang="en-US" sz="1100" dirty="0">
                          <a:effectLst/>
                          <a:latin typeface="Calibri"/>
                        </a:rPr>
                        <a:t>17:00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fontAlgn="b"/>
                      <a:r>
                        <a:rPr lang="en-US" sz="1100" dirty="0">
                          <a:effectLst/>
                          <a:latin typeface="Calibri"/>
                        </a:rPr>
                        <a:t>Practical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6043900"/>
                  </a:ext>
                </a:extLst>
              </a:tr>
              <a:tr h="307922">
                <a:tc>
                  <a:txBody>
                    <a:bodyPr/>
                    <a:lstStyle/>
                    <a:p>
                      <a:pPr algn="r" fontAlgn="b"/>
                      <a:r>
                        <a:rPr lang="en-US" sz="1100" dirty="0">
                          <a:effectLst/>
                          <a:latin typeface="Calibri"/>
                        </a:rPr>
                        <a:t>18:00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US" sz="1100" dirty="0">
                          <a:effectLst/>
                          <a:latin typeface="Calibri"/>
                        </a:rPr>
                        <a:t>Social (Optional)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b"/>
                      <a:r>
                        <a:rPr lang="en-US" sz="1100" dirty="0">
                          <a:effectLst/>
                          <a:latin typeface="Calibri"/>
                        </a:rPr>
                        <a:t>EWB Event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Calibri"/>
                        </a:rPr>
                        <a:t>Self-Study</a:t>
                      </a:r>
                      <a:endParaRPr lang="en-US" sz="1100" dirty="0">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86838458"/>
                  </a:ext>
                </a:extLst>
              </a:tr>
              <a:tr h="307922">
                <a:tc>
                  <a:txBody>
                    <a:bodyPr/>
                    <a:lstStyle/>
                    <a:p>
                      <a:pPr algn="r" fontAlgn="b"/>
                      <a:r>
                        <a:rPr lang="en-US" sz="1100" dirty="0">
                          <a:effectLst/>
                          <a:latin typeface="Calibri"/>
                        </a:rPr>
                        <a:t>19:00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rowSpan="2">
                  <a:txBody>
                    <a:bodyPr/>
                    <a:lstStyle/>
                    <a:p>
                      <a:pPr algn="ctr" fontAlgn="b"/>
                      <a:r>
                        <a:rPr lang="en-US" sz="1100" dirty="0">
                          <a:effectLst/>
                          <a:latin typeface="Calibri"/>
                        </a:rPr>
                        <a:t>Social (Optional)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826481"/>
                  </a:ext>
                </a:extLst>
              </a:tr>
              <a:tr h="307922">
                <a:tc>
                  <a:txBody>
                    <a:bodyPr/>
                    <a:lstStyle/>
                    <a:p>
                      <a:pPr algn="r" fontAlgn="b"/>
                      <a:r>
                        <a:rPr lang="en-US" sz="1100" dirty="0">
                          <a:effectLst/>
                          <a:latin typeface="Calibri"/>
                        </a:rPr>
                        <a:t>20:00</a:t>
                      </a:r>
                    </a:p>
                  </a:txBody>
                  <a:tcPr marL="9525" marR="9525" marT="9525"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fontAlgn="b"/>
                      <a:endParaRPr lang="en-US" sz="110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endParaRPr lang="en-US" sz="1100" dirty="0">
                        <a:effectLst/>
                        <a:latin typeface="Calibri" panose="020F0502020204030204" pitchFamily="34" charset="0"/>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4002007"/>
                  </a:ext>
                </a:extLst>
              </a:tr>
            </a:tbl>
          </a:graphicData>
        </a:graphic>
      </p:graphicFrame>
      <p:sp>
        <p:nvSpPr>
          <p:cNvPr id="2" name="Title 1">
            <a:extLst>
              <a:ext uri="{FF2B5EF4-FFF2-40B4-BE49-F238E27FC236}">
                <a16:creationId xmlns:a16="http://schemas.microsoft.com/office/drawing/2014/main" id="{96C908A5-F5ED-5FBF-1BE6-5B72F5D16728}"/>
              </a:ext>
            </a:extLst>
          </p:cNvPr>
          <p:cNvSpPr>
            <a:spLocks noGrp="1"/>
          </p:cNvSpPr>
          <p:nvPr>
            <p:ph type="title"/>
          </p:nvPr>
        </p:nvSpPr>
        <p:spPr>
          <a:xfrm>
            <a:off x="8775159" y="6007867"/>
            <a:ext cx="3099619" cy="531752"/>
          </a:xfrm>
        </p:spPr>
        <p:txBody>
          <a:bodyPr/>
          <a:lstStyle/>
          <a:p>
            <a:pPr algn="r"/>
            <a:r>
              <a:rPr lang="en-GB" sz="1100" dirty="0">
                <a:solidFill>
                  <a:srgbClr val="B5121B"/>
                </a:solidFill>
              </a:rPr>
              <a:t>*Please note that this timetable is an example of a typical first year timetable and is not intended to be indicative of an actual first year’s timetable.</a:t>
            </a:r>
          </a:p>
        </p:txBody>
      </p:sp>
      <p:pic>
        <p:nvPicPr>
          <p:cNvPr id="4" name="Picture 3" descr="Home - Lancaster University">
            <a:extLst>
              <a:ext uri="{FF2B5EF4-FFF2-40B4-BE49-F238E27FC236}">
                <a16:creationId xmlns:a16="http://schemas.microsoft.com/office/drawing/2014/main" id="{FDA10F32-3052-CED6-A380-1C70E57CB255}"/>
              </a:ext>
            </a:extLst>
          </p:cNvPr>
          <p:cNvPicPr>
            <a:picLocks noChangeAspect="1"/>
          </p:cNvPicPr>
          <p:nvPr/>
        </p:nvPicPr>
        <p:blipFill>
          <a:blip r:embed="rId3"/>
          <a:stretch>
            <a:fillRect/>
          </a:stretch>
        </p:blipFill>
        <p:spPr>
          <a:xfrm>
            <a:off x="8897681" y="236085"/>
            <a:ext cx="3099619" cy="990376"/>
          </a:xfrm>
          <a:prstGeom prst="rect">
            <a:avLst/>
          </a:prstGeom>
        </p:spPr>
      </p:pic>
      <p:graphicFrame>
        <p:nvGraphicFramePr>
          <p:cNvPr id="8" name="Table 7">
            <a:extLst>
              <a:ext uri="{FF2B5EF4-FFF2-40B4-BE49-F238E27FC236}">
                <a16:creationId xmlns:a16="http://schemas.microsoft.com/office/drawing/2014/main" id="{36489B72-450F-2915-3B6C-CFE5C302A326}"/>
              </a:ext>
            </a:extLst>
          </p:cNvPr>
          <p:cNvGraphicFramePr>
            <a:graphicFrameLocks noGrp="1"/>
          </p:cNvGraphicFramePr>
          <p:nvPr>
            <p:extLst>
              <p:ext uri="{D42A27DB-BD31-4B8C-83A1-F6EECF244321}">
                <p14:modId xmlns:p14="http://schemas.microsoft.com/office/powerpoint/2010/main" val="1429177121"/>
              </p:ext>
            </p:extLst>
          </p:nvPr>
        </p:nvGraphicFramePr>
        <p:xfrm>
          <a:off x="9734418" y="2538412"/>
          <a:ext cx="1181100" cy="1781175"/>
        </p:xfrm>
        <a:graphic>
          <a:graphicData uri="http://schemas.openxmlformats.org/drawingml/2006/table">
            <a:tbl>
              <a:tblPr firstRow="1" bandRow="1">
                <a:tableStyleId>{5C22544A-7EE6-4342-B048-85BDC9FD1C3A}</a:tableStyleId>
              </a:tblPr>
              <a:tblGrid>
                <a:gridCol w="1181100">
                  <a:extLst>
                    <a:ext uri="{9D8B030D-6E8A-4147-A177-3AD203B41FA5}">
                      <a16:colId xmlns:a16="http://schemas.microsoft.com/office/drawing/2014/main" val="1999445865"/>
                    </a:ext>
                  </a:extLst>
                </a:gridCol>
              </a:tblGrid>
              <a:tr h="333375">
                <a:tc>
                  <a:txBody>
                    <a:bodyPr/>
                    <a:lstStyle/>
                    <a:p>
                      <a:pPr fontAlgn="b"/>
                      <a:r>
                        <a:rPr lang="en-US" sz="1100" dirty="0">
                          <a:solidFill>
                            <a:srgbClr val="C00000"/>
                          </a:solidFill>
                          <a:effectLst/>
                          <a:latin typeface="Calibri"/>
                        </a:rPr>
                        <a:t>Key</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4200601"/>
                  </a:ext>
                </a:extLst>
              </a:tr>
              <a:tr h="333375">
                <a:tc>
                  <a:txBody>
                    <a:bodyPr/>
                    <a:lstStyle/>
                    <a:p>
                      <a:pPr fontAlgn="b"/>
                      <a:r>
                        <a:rPr lang="en-US" sz="1100" dirty="0">
                          <a:effectLst/>
                          <a:latin typeface="Calibri"/>
                        </a:rPr>
                        <a:t>Lectures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79934603"/>
                  </a:ext>
                </a:extLst>
              </a:tr>
              <a:tr h="333375">
                <a:tc>
                  <a:txBody>
                    <a:bodyPr/>
                    <a:lstStyle/>
                    <a:p>
                      <a:pPr fontAlgn="b"/>
                      <a:r>
                        <a:rPr lang="en-US" sz="1100" dirty="0">
                          <a:effectLst/>
                          <a:latin typeface="Calibri"/>
                        </a:rPr>
                        <a:t>Other Scheduled Academic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02409776"/>
                  </a:ext>
                </a:extLst>
              </a:tr>
              <a:tr h="333375">
                <a:tc>
                  <a:txBody>
                    <a:bodyPr/>
                    <a:lstStyle/>
                    <a:p>
                      <a:pPr fontAlgn="b"/>
                      <a:r>
                        <a:rPr lang="en-US" sz="1100" dirty="0">
                          <a:effectLst/>
                          <a:latin typeface="Calibri"/>
                        </a:rPr>
                        <a:t>Non-Scheduled Academic</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498465341"/>
                  </a:ext>
                </a:extLst>
              </a:tr>
              <a:tr h="333375">
                <a:tc>
                  <a:txBody>
                    <a:bodyPr/>
                    <a:lstStyle/>
                    <a:p>
                      <a:pPr fontAlgn="b"/>
                      <a:r>
                        <a:rPr lang="en-US" sz="1100" dirty="0">
                          <a:effectLst/>
                          <a:latin typeface="Calibri"/>
                        </a:rPr>
                        <a:t>Personal Time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20289175"/>
                  </a:ext>
                </a:extLst>
              </a:tr>
            </a:tbl>
          </a:graphicData>
        </a:graphic>
      </p:graphicFrame>
      <p:sp>
        <p:nvSpPr>
          <p:cNvPr id="3" name="Title 1">
            <a:extLst>
              <a:ext uri="{FF2B5EF4-FFF2-40B4-BE49-F238E27FC236}">
                <a16:creationId xmlns:a16="http://schemas.microsoft.com/office/drawing/2014/main" id="{1F004D14-E6A5-6D03-197D-46736E08E11D}"/>
              </a:ext>
            </a:extLst>
          </p:cNvPr>
          <p:cNvSpPr txBox="1">
            <a:spLocks/>
          </p:cNvSpPr>
          <p:nvPr/>
        </p:nvSpPr>
        <p:spPr>
          <a:xfrm>
            <a:off x="372386" y="471586"/>
            <a:ext cx="10239555" cy="519373"/>
          </a:xfrm>
          <a:prstGeom prst="rect">
            <a:avLst/>
          </a:prstGeom>
        </p:spPr>
        <p:txBody>
          <a:bodyPr wrap="square" lIns="0" tIns="0" rIns="0" bIns="0">
            <a:spAutoFit/>
          </a:bodyPr>
          <a:lstStyle>
            <a:lvl1pPr>
              <a:defRPr sz="3375" b="0" i="0">
                <a:solidFill>
                  <a:srgbClr val="B5111A"/>
                </a:solidFill>
                <a:latin typeface="Calibri"/>
                <a:ea typeface="+mj-ea"/>
                <a:cs typeface="Calibri"/>
              </a:defRPr>
            </a:lvl1pPr>
          </a:lstStyle>
          <a:p>
            <a:pPr eaLnBrk="1" fontAlgn="auto" hangingPunct="1">
              <a:spcBef>
                <a:spcPts val="0"/>
              </a:spcBef>
              <a:spcAft>
                <a:spcPts val="0"/>
              </a:spcAft>
            </a:pPr>
            <a:r>
              <a:rPr lang="en-US" kern="0" dirty="0">
                <a:solidFill>
                  <a:srgbClr val="C00000"/>
                </a:solidFill>
                <a:cs typeface="Calibri Light"/>
              </a:rPr>
              <a:t>Typical Week (Third Year)*</a:t>
            </a:r>
          </a:p>
        </p:txBody>
      </p:sp>
    </p:spTree>
    <p:extLst>
      <p:ext uri="{BB962C8B-B14F-4D97-AF65-F5344CB8AC3E}">
        <p14:creationId xmlns:p14="http://schemas.microsoft.com/office/powerpoint/2010/main" val="393184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Collegiate System</a:t>
            </a:r>
          </a:p>
        </p:txBody>
      </p:sp>
      <p:grpSp>
        <p:nvGrpSpPr>
          <p:cNvPr id="6" name="Group 5">
            <a:extLst>
              <a:ext uri="{FF2B5EF4-FFF2-40B4-BE49-F238E27FC236}">
                <a16:creationId xmlns:a16="http://schemas.microsoft.com/office/drawing/2014/main" id="{CAB393E0-6458-6AFC-2721-2472BEF6420F}"/>
              </a:ext>
            </a:extLst>
          </p:cNvPr>
          <p:cNvGrpSpPr/>
          <p:nvPr/>
        </p:nvGrpSpPr>
        <p:grpSpPr>
          <a:xfrm>
            <a:off x="1055440" y="1556792"/>
            <a:ext cx="9767945" cy="5013176"/>
            <a:chOff x="0" y="1472508"/>
            <a:chExt cx="12192000" cy="6980612"/>
          </a:xfrm>
        </p:grpSpPr>
        <p:pic>
          <p:nvPicPr>
            <p:cNvPr id="7" name="Picture 6" descr="A map of a city&#10;&#10;Description automatically generated">
              <a:extLst>
                <a:ext uri="{FF2B5EF4-FFF2-40B4-BE49-F238E27FC236}">
                  <a16:creationId xmlns:a16="http://schemas.microsoft.com/office/drawing/2014/main" id="{37D45765-68DF-A99F-1578-442EDDD8498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595120"/>
              <a:ext cx="12192000" cy="6858000"/>
            </a:xfrm>
            <a:prstGeom prst="rect">
              <a:avLst/>
            </a:prstGeom>
          </p:spPr>
        </p:pic>
        <p:grpSp>
          <p:nvGrpSpPr>
            <p:cNvPr id="8" name="Group 7">
              <a:extLst>
                <a:ext uri="{FF2B5EF4-FFF2-40B4-BE49-F238E27FC236}">
                  <a16:creationId xmlns:a16="http://schemas.microsoft.com/office/drawing/2014/main" id="{40558458-A55D-EF3B-574F-DA1F6C862436}"/>
                </a:ext>
              </a:extLst>
            </p:cNvPr>
            <p:cNvGrpSpPr/>
            <p:nvPr/>
          </p:nvGrpSpPr>
          <p:grpSpPr>
            <a:xfrm>
              <a:off x="3909973" y="3441243"/>
              <a:ext cx="345440" cy="345440"/>
              <a:chOff x="1239893" y="2427207"/>
              <a:chExt cx="345440" cy="345440"/>
            </a:xfrm>
          </p:grpSpPr>
          <p:sp>
            <p:nvSpPr>
              <p:cNvPr id="39" name="Teardrop 38">
                <a:extLst>
                  <a:ext uri="{FF2B5EF4-FFF2-40B4-BE49-F238E27FC236}">
                    <a16:creationId xmlns:a16="http://schemas.microsoft.com/office/drawing/2014/main" id="{E772FC1B-58B4-BA0B-1AF1-B75D7F068F15}"/>
                  </a:ext>
                </a:extLst>
              </p:cNvPr>
              <p:cNvSpPr/>
              <p:nvPr/>
            </p:nvSpPr>
            <p:spPr>
              <a:xfrm rot="8029743">
                <a:off x="1239893" y="2427207"/>
                <a:ext cx="345440" cy="345440"/>
              </a:xfrm>
              <a:prstGeom prst="teardrop">
                <a:avLst>
                  <a:gd name="adj" fmla="val 20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C0792BB5-53F0-57A5-0AE7-D0E624BA051E}"/>
                  </a:ext>
                </a:extLst>
              </p:cNvPr>
              <p:cNvSpPr/>
              <p:nvPr/>
            </p:nvSpPr>
            <p:spPr>
              <a:xfrm>
                <a:off x="1320952" y="2502214"/>
                <a:ext cx="183323" cy="1954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5CD5A3EC-D0DF-ABAB-C1F0-68C41799DA48}"/>
                </a:ext>
              </a:extLst>
            </p:cNvPr>
            <p:cNvGrpSpPr/>
            <p:nvPr/>
          </p:nvGrpSpPr>
          <p:grpSpPr>
            <a:xfrm>
              <a:off x="5822052" y="3821470"/>
              <a:ext cx="345440" cy="345440"/>
              <a:chOff x="1239893" y="2427207"/>
              <a:chExt cx="345440" cy="345440"/>
            </a:xfrm>
          </p:grpSpPr>
          <p:sp>
            <p:nvSpPr>
              <p:cNvPr id="37" name="Teardrop 36">
                <a:extLst>
                  <a:ext uri="{FF2B5EF4-FFF2-40B4-BE49-F238E27FC236}">
                    <a16:creationId xmlns:a16="http://schemas.microsoft.com/office/drawing/2014/main" id="{1E37D8A8-9DB6-408C-8FD0-AFB4B60CC484}"/>
                  </a:ext>
                </a:extLst>
              </p:cNvPr>
              <p:cNvSpPr/>
              <p:nvPr/>
            </p:nvSpPr>
            <p:spPr>
              <a:xfrm rot="8029743">
                <a:off x="1239893" y="2427207"/>
                <a:ext cx="345440" cy="345440"/>
              </a:xfrm>
              <a:prstGeom prst="teardrop">
                <a:avLst>
                  <a:gd name="adj" fmla="val 20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1C783FB-91D2-3101-910F-DA02F45DF326}"/>
                  </a:ext>
                </a:extLst>
              </p:cNvPr>
              <p:cNvSpPr/>
              <p:nvPr/>
            </p:nvSpPr>
            <p:spPr>
              <a:xfrm>
                <a:off x="1320952" y="2502214"/>
                <a:ext cx="183322" cy="1954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F27AEDF3-9FB5-1C91-2A66-A726AF402F92}"/>
                </a:ext>
              </a:extLst>
            </p:cNvPr>
            <p:cNvGrpSpPr/>
            <p:nvPr/>
          </p:nvGrpSpPr>
          <p:grpSpPr>
            <a:xfrm>
              <a:off x="2961834" y="2468034"/>
              <a:ext cx="900000" cy="1670267"/>
              <a:chOff x="2961834" y="2468034"/>
              <a:chExt cx="900000" cy="1670267"/>
            </a:xfrm>
          </p:grpSpPr>
          <p:pic>
            <p:nvPicPr>
              <p:cNvPr id="35" name="Picture 34" descr="A red and white logo&#10;&#10;Description automatically generated">
                <a:extLst>
                  <a:ext uri="{FF2B5EF4-FFF2-40B4-BE49-F238E27FC236}">
                    <a16:creationId xmlns:a16="http://schemas.microsoft.com/office/drawing/2014/main" id="{D7D57A2F-B5C6-6431-3E02-D36FFC4D539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961834" y="2468034"/>
                <a:ext cx="900000" cy="944980"/>
              </a:xfrm>
              <a:prstGeom prst="rect">
                <a:avLst/>
              </a:prstGeom>
            </p:spPr>
          </p:pic>
          <p:sp>
            <p:nvSpPr>
              <p:cNvPr id="36" name="Isosceles Triangle 35">
                <a:extLst>
                  <a:ext uri="{FF2B5EF4-FFF2-40B4-BE49-F238E27FC236}">
                    <a16:creationId xmlns:a16="http://schemas.microsoft.com/office/drawing/2014/main" id="{61B764C9-2C16-6A17-95B2-B3B85E68DE1A}"/>
                  </a:ext>
                </a:extLst>
              </p:cNvPr>
              <p:cNvSpPr/>
              <p:nvPr/>
            </p:nvSpPr>
            <p:spPr>
              <a:xfrm rot="10800000">
                <a:off x="2967417" y="3419662"/>
                <a:ext cx="889515" cy="718639"/>
              </a:xfrm>
              <a:prstGeom prst="triangle">
                <a:avLst/>
              </a:prstGeom>
              <a:solidFill>
                <a:srgbClr val="DB0713"/>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 name="Group 10">
              <a:extLst>
                <a:ext uri="{FF2B5EF4-FFF2-40B4-BE49-F238E27FC236}">
                  <a16:creationId xmlns:a16="http://schemas.microsoft.com/office/drawing/2014/main" id="{096B73DB-3DE7-416C-D2C9-547F963DD06E}"/>
                </a:ext>
              </a:extLst>
            </p:cNvPr>
            <p:cNvGrpSpPr/>
            <p:nvPr/>
          </p:nvGrpSpPr>
          <p:grpSpPr>
            <a:xfrm>
              <a:off x="1014549" y="1472508"/>
              <a:ext cx="903552" cy="1615418"/>
              <a:chOff x="1003311" y="1700046"/>
              <a:chExt cx="903552" cy="1615418"/>
            </a:xfrm>
          </p:grpSpPr>
          <p:pic>
            <p:nvPicPr>
              <p:cNvPr id="33" name="Picture 32" descr="A blue and yellow circle with a leaf in it&#10;&#10;Description automatically generated">
                <a:extLst>
                  <a:ext uri="{FF2B5EF4-FFF2-40B4-BE49-F238E27FC236}">
                    <a16:creationId xmlns:a16="http://schemas.microsoft.com/office/drawing/2014/main" id="{9FA73BED-FAEA-EA6F-C677-E2BC0DAC06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6863" y="1700046"/>
                <a:ext cx="900000" cy="900000"/>
              </a:xfrm>
              <a:prstGeom prst="rect">
                <a:avLst/>
              </a:prstGeom>
            </p:spPr>
          </p:pic>
          <p:sp>
            <p:nvSpPr>
              <p:cNvPr id="34" name="Isosceles Triangle 33">
                <a:extLst>
                  <a:ext uri="{FF2B5EF4-FFF2-40B4-BE49-F238E27FC236}">
                    <a16:creationId xmlns:a16="http://schemas.microsoft.com/office/drawing/2014/main" id="{D8BEBAF2-1D75-0007-8C81-6858B7DB39DA}"/>
                  </a:ext>
                </a:extLst>
              </p:cNvPr>
              <p:cNvSpPr/>
              <p:nvPr/>
            </p:nvSpPr>
            <p:spPr>
              <a:xfrm rot="10800000">
                <a:off x="1003311" y="2596825"/>
                <a:ext cx="889200" cy="718639"/>
              </a:xfrm>
              <a:prstGeom prst="triangle">
                <a:avLst/>
              </a:prstGeom>
              <a:solidFill>
                <a:srgbClr val="1A3958"/>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 name="Group 11">
              <a:extLst>
                <a:ext uri="{FF2B5EF4-FFF2-40B4-BE49-F238E27FC236}">
                  <a16:creationId xmlns:a16="http://schemas.microsoft.com/office/drawing/2014/main" id="{D8AD5F41-AF4B-E310-8CCE-ECC98E5CA0C5}"/>
                </a:ext>
              </a:extLst>
            </p:cNvPr>
            <p:cNvGrpSpPr/>
            <p:nvPr/>
          </p:nvGrpSpPr>
          <p:grpSpPr>
            <a:xfrm>
              <a:off x="5500287" y="1968696"/>
              <a:ext cx="900000" cy="1618639"/>
              <a:chOff x="4271186" y="1130380"/>
              <a:chExt cx="900000" cy="1618639"/>
            </a:xfrm>
          </p:grpSpPr>
          <p:pic>
            <p:nvPicPr>
              <p:cNvPr id="31" name="Picture 30" descr="A white windmill in a circle&#10;&#10;Description automatically generated">
                <a:extLst>
                  <a:ext uri="{FF2B5EF4-FFF2-40B4-BE49-F238E27FC236}">
                    <a16:creationId xmlns:a16="http://schemas.microsoft.com/office/drawing/2014/main" id="{66077061-4115-88C2-0483-5C2D8A27EC8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71186" y="1130380"/>
                <a:ext cx="900000" cy="900000"/>
              </a:xfrm>
              <a:prstGeom prst="rect">
                <a:avLst/>
              </a:prstGeom>
            </p:spPr>
          </p:pic>
          <p:sp>
            <p:nvSpPr>
              <p:cNvPr id="32" name="Isosceles Triangle 31">
                <a:extLst>
                  <a:ext uri="{FF2B5EF4-FFF2-40B4-BE49-F238E27FC236}">
                    <a16:creationId xmlns:a16="http://schemas.microsoft.com/office/drawing/2014/main" id="{94638186-DF63-2CBB-0C58-6473617E1181}"/>
                  </a:ext>
                </a:extLst>
              </p:cNvPr>
              <p:cNvSpPr/>
              <p:nvPr/>
            </p:nvSpPr>
            <p:spPr>
              <a:xfrm rot="10800000">
                <a:off x="4276428" y="2030380"/>
                <a:ext cx="889515" cy="718639"/>
              </a:xfrm>
              <a:prstGeom prst="triangle">
                <a:avLst/>
              </a:prstGeom>
              <a:solidFill>
                <a:srgbClr val="FF9C3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93BA1809-66B5-ECD7-519F-DD0956970957}"/>
                </a:ext>
              </a:extLst>
            </p:cNvPr>
            <p:cNvGrpSpPr/>
            <p:nvPr/>
          </p:nvGrpSpPr>
          <p:grpSpPr>
            <a:xfrm>
              <a:off x="8038739" y="2298311"/>
              <a:ext cx="902621" cy="1618639"/>
              <a:chOff x="4368583" y="2420523"/>
              <a:chExt cx="902621" cy="1618639"/>
            </a:xfrm>
          </p:grpSpPr>
          <p:pic>
            <p:nvPicPr>
              <p:cNvPr id="29" name="Picture 28" descr="A silhouette of a person on a broomstick&#10;&#10;Description automatically generated">
                <a:extLst>
                  <a:ext uri="{FF2B5EF4-FFF2-40B4-BE49-F238E27FC236}">
                    <a16:creationId xmlns:a16="http://schemas.microsoft.com/office/drawing/2014/main" id="{6A554195-0900-64DA-EF97-2A591E0E345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68583" y="2420523"/>
                <a:ext cx="900000" cy="900000"/>
              </a:xfrm>
              <a:prstGeom prst="rect">
                <a:avLst/>
              </a:prstGeom>
            </p:spPr>
          </p:pic>
          <p:sp>
            <p:nvSpPr>
              <p:cNvPr id="30" name="Isosceles Triangle 29">
                <a:extLst>
                  <a:ext uri="{FF2B5EF4-FFF2-40B4-BE49-F238E27FC236}">
                    <a16:creationId xmlns:a16="http://schemas.microsoft.com/office/drawing/2014/main" id="{319B666E-087C-66A7-FEB4-37D2940589B2}"/>
                  </a:ext>
                </a:extLst>
              </p:cNvPr>
              <p:cNvSpPr/>
              <p:nvPr/>
            </p:nvSpPr>
            <p:spPr>
              <a:xfrm rot="10800000">
                <a:off x="4381689" y="3320523"/>
                <a:ext cx="889515" cy="718639"/>
              </a:xfrm>
              <a:prstGeom prst="triangle">
                <a:avLst/>
              </a:prstGeom>
              <a:solidFill>
                <a:srgbClr val="FFAF0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3D906B6B-F1C6-C56D-A303-14897675F6F4}"/>
                </a:ext>
              </a:extLst>
            </p:cNvPr>
            <p:cNvGrpSpPr/>
            <p:nvPr/>
          </p:nvGrpSpPr>
          <p:grpSpPr>
            <a:xfrm>
              <a:off x="7036555" y="2151005"/>
              <a:ext cx="900000" cy="1627977"/>
              <a:chOff x="6814439" y="1917746"/>
              <a:chExt cx="900000" cy="1627977"/>
            </a:xfrm>
          </p:grpSpPr>
          <p:pic>
            <p:nvPicPr>
              <p:cNvPr id="27" name="Picture 26" descr="A white pig in a blue circle&#10;&#10;Description automatically generated">
                <a:extLst>
                  <a:ext uri="{FF2B5EF4-FFF2-40B4-BE49-F238E27FC236}">
                    <a16:creationId xmlns:a16="http://schemas.microsoft.com/office/drawing/2014/main" id="{572D9846-6D22-6D49-D4DA-BF28E5AE22C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814439" y="1917746"/>
                <a:ext cx="900000" cy="900000"/>
              </a:xfrm>
              <a:prstGeom prst="rect">
                <a:avLst/>
              </a:prstGeom>
            </p:spPr>
          </p:pic>
          <p:sp>
            <p:nvSpPr>
              <p:cNvPr id="28" name="Isosceles Triangle 27">
                <a:extLst>
                  <a:ext uri="{FF2B5EF4-FFF2-40B4-BE49-F238E27FC236}">
                    <a16:creationId xmlns:a16="http://schemas.microsoft.com/office/drawing/2014/main" id="{07E9EA8F-C186-C656-6C1A-B8CB2758B1FC}"/>
                  </a:ext>
                </a:extLst>
              </p:cNvPr>
              <p:cNvSpPr/>
              <p:nvPr/>
            </p:nvSpPr>
            <p:spPr>
              <a:xfrm rot="10800000">
                <a:off x="6824924" y="2827084"/>
                <a:ext cx="889515" cy="718639"/>
              </a:xfrm>
              <a:prstGeom prst="triangle">
                <a:avLst/>
              </a:prstGeom>
              <a:solidFill>
                <a:srgbClr val="1C136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 name="Group 14">
              <a:extLst>
                <a:ext uri="{FF2B5EF4-FFF2-40B4-BE49-F238E27FC236}">
                  <a16:creationId xmlns:a16="http://schemas.microsoft.com/office/drawing/2014/main" id="{F8EB19D6-C4CD-F745-9E8D-D1ACA5229A86}"/>
                </a:ext>
              </a:extLst>
            </p:cNvPr>
            <p:cNvGrpSpPr/>
            <p:nvPr/>
          </p:nvGrpSpPr>
          <p:grpSpPr>
            <a:xfrm>
              <a:off x="9851600" y="3148232"/>
              <a:ext cx="900000" cy="1618639"/>
              <a:chOff x="8976852" y="3781165"/>
              <a:chExt cx="900000" cy="1618639"/>
            </a:xfrm>
          </p:grpSpPr>
          <p:pic>
            <p:nvPicPr>
              <p:cNvPr id="25" name="Picture 24" descr="A logo of an owl&#10;&#10;Description automatically generated">
                <a:extLst>
                  <a:ext uri="{FF2B5EF4-FFF2-40B4-BE49-F238E27FC236}">
                    <a16:creationId xmlns:a16="http://schemas.microsoft.com/office/drawing/2014/main" id="{D6FB5D86-F2D9-B13C-B449-0BC00B439E5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76852" y="3781165"/>
                <a:ext cx="900000" cy="900000"/>
              </a:xfrm>
              <a:prstGeom prst="rect">
                <a:avLst/>
              </a:prstGeom>
            </p:spPr>
          </p:pic>
          <p:sp>
            <p:nvSpPr>
              <p:cNvPr id="26" name="Isosceles Triangle 25">
                <a:extLst>
                  <a:ext uri="{FF2B5EF4-FFF2-40B4-BE49-F238E27FC236}">
                    <a16:creationId xmlns:a16="http://schemas.microsoft.com/office/drawing/2014/main" id="{F66EF0B7-1123-2CA6-AE68-7C072350F0E7}"/>
                  </a:ext>
                </a:extLst>
              </p:cNvPr>
              <p:cNvSpPr/>
              <p:nvPr/>
            </p:nvSpPr>
            <p:spPr>
              <a:xfrm rot="10800000">
                <a:off x="8982094" y="4681165"/>
                <a:ext cx="889515" cy="718639"/>
              </a:xfrm>
              <a:prstGeom prst="triangle">
                <a:avLst/>
              </a:prstGeom>
              <a:solidFill>
                <a:srgbClr val="9A9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26E1ECAE-30FC-1E5B-EF3B-FD780A4A8C44}"/>
                </a:ext>
              </a:extLst>
            </p:cNvPr>
            <p:cNvGrpSpPr/>
            <p:nvPr/>
          </p:nvGrpSpPr>
          <p:grpSpPr>
            <a:xfrm>
              <a:off x="4294887" y="2202027"/>
              <a:ext cx="900000" cy="1624243"/>
              <a:chOff x="4201695" y="1813300"/>
              <a:chExt cx="900000" cy="1624243"/>
            </a:xfrm>
          </p:grpSpPr>
          <p:pic>
            <p:nvPicPr>
              <p:cNvPr id="23" name="Picture 22" descr="A blue circle with white text&#10;&#10;Description automatically generated">
                <a:extLst>
                  <a:ext uri="{FF2B5EF4-FFF2-40B4-BE49-F238E27FC236}">
                    <a16:creationId xmlns:a16="http://schemas.microsoft.com/office/drawing/2014/main" id="{48A10749-5DB4-C55A-2B5C-902B0E3E041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01695" y="1813300"/>
                <a:ext cx="900000" cy="900000"/>
              </a:xfrm>
              <a:prstGeom prst="rect">
                <a:avLst/>
              </a:prstGeom>
            </p:spPr>
          </p:pic>
          <p:sp>
            <p:nvSpPr>
              <p:cNvPr id="24" name="Isosceles Triangle 23">
                <a:extLst>
                  <a:ext uri="{FF2B5EF4-FFF2-40B4-BE49-F238E27FC236}">
                    <a16:creationId xmlns:a16="http://schemas.microsoft.com/office/drawing/2014/main" id="{22381DBC-0694-A341-8302-E83A0459A299}"/>
                  </a:ext>
                </a:extLst>
              </p:cNvPr>
              <p:cNvSpPr/>
              <p:nvPr/>
            </p:nvSpPr>
            <p:spPr>
              <a:xfrm rot="10800000">
                <a:off x="4206937" y="2718904"/>
                <a:ext cx="889515" cy="718639"/>
              </a:xfrm>
              <a:prstGeom prst="triangle">
                <a:avLst/>
              </a:prstGeom>
              <a:solidFill>
                <a:srgbClr val="34308F"/>
              </a:solidFill>
              <a:ln>
                <a:solidFill>
                  <a:srgbClr val="33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a:extLst>
                <a:ext uri="{FF2B5EF4-FFF2-40B4-BE49-F238E27FC236}">
                  <a16:creationId xmlns:a16="http://schemas.microsoft.com/office/drawing/2014/main" id="{B9CD2B0B-F973-0A2C-1071-F6582DA6C39F}"/>
                </a:ext>
              </a:extLst>
            </p:cNvPr>
            <p:cNvGrpSpPr/>
            <p:nvPr/>
          </p:nvGrpSpPr>
          <p:grpSpPr>
            <a:xfrm>
              <a:off x="10663932" y="4127846"/>
              <a:ext cx="900000" cy="1618638"/>
              <a:chOff x="6314523" y="4563496"/>
              <a:chExt cx="900000" cy="1618638"/>
            </a:xfrm>
          </p:grpSpPr>
          <p:pic>
            <p:nvPicPr>
              <p:cNvPr id="21" name="Picture 20" descr="A logo of a griffin&#10;&#10;Description automatically generated">
                <a:extLst>
                  <a:ext uri="{FF2B5EF4-FFF2-40B4-BE49-F238E27FC236}">
                    <a16:creationId xmlns:a16="http://schemas.microsoft.com/office/drawing/2014/main" id="{B18B0689-B439-23F4-1C9C-DFDC622DFF6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314523" y="4563496"/>
                <a:ext cx="900000" cy="900000"/>
              </a:xfrm>
              <a:prstGeom prst="rect">
                <a:avLst/>
              </a:prstGeom>
            </p:spPr>
          </p:pic>
          <p:sp>
            <p:nvSpPr>
              <p:cNvPr id="22" name="Isosceles Triangle 21">
                <a:extLst>
                  <a:ext uri="{FF2B5EF4-FFF2-40B4-BE49-F238E27FC236}">
                    <a16:creationId xmlns:a16="http://schemas.microsoft.com/office/drawing/2014/main" id="{2A5A11E4-1A80-BBB5-6691-6EF27C4D0244}"/>
                  </a:ext>
                </a:extLst>
              </p:cNvPr>
              <p:cNvSpPr/>
              <p:nvPr/>
            </p:nvSpPr>
            <p:spPr>
              <a:xfrm rot="10800000">
                <a:off x="6316656" y="5463495"/>
                <a:ext cx="897866" cy="718639"/>
              </a:xfrm>
              <a:prstGeom prst="triangle">
                <a:avLst/>
              </a:prstGeom>
              <a:solidFill>
                <a:srgbClr val="582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C88404F9-6485-6677-95F3-A42E540EC133}"/>
                </a:ext>
              </a:extLst>
            </p:cNvPr>
            <p:cNvGrpSpPr/>
            <p:nvPr/>
          </p:nvGrpSpPr>
          <p:grpSpPr>
            <a:xfrm>
              <a:off x="9196394" y="4737497"/>
              <a:ext cx="900001" cy="1618638"/>
              <a:chOff x="8076851" y="4518019"/>
              <a:chExt cx="900001" cy="1618638"/>
            </a:xfrm>
          </p:grpSpPr>
          <p:pic>
            <p:nvPicPr>
              <p:cNvPr id="19" name="Picture 18" descr="A blue circle with a white outline of a lion&#10;&#10;Description automatically generated">
                <a:extLst>
                  <a:ext uri="{FF2B5EF4-FFF2-40B4-BE49-F238E27FC236}">
                    <a16:creationId xmlns:a16="http://schemas.microsoft.com/office/drawing/2014/main" id="{9596EF9A-6F8D-531E-439F-06830A00668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076852" y="4518019"/>
                <a:ext cx="900000" cy="900000"/>
              </a:xfrm>
              <a:prstGeom prst="rect">
                <a:avLst/>
              </a:prstGeom>
            </p:spPr>
          </p:pic>
          <p:sp>
            <p:nvSpPr>
              <p:cNvPr id="20" name="Isosceles Triangle 19">
                <a:extLst>
                  <a:ext uri="{FF2B5EF4-FFF2-40B4-BE49-F238E27FC236}">
                    <a16:creationId xmlns:a16="http://schemas.microsoft.com/office/drawing/2014/main" id="{57147465-1A52-B227-28A4-57CCA0E9B16D}"/>
                  </a:ext>
                </a:extLst>
              </p:cNvPr>
              <p:cNvSpPr/>
              <p:nvPr/>
            </p:nvSpPr>
            <p:spPr>
              <a:xfrm rot="10800000">
                <a:off x="8076851" y="5418018"/>
                <a:ext cx="889516" cy="718639"/>
              </a:xfrm>
              <a:prstGeom prst="triangle">
                <a:avLst/>
              </a:prstGeom>
              <a:solidFill>
                <a:srgbClr val="002395"/>
              </a:solidFill>
              <a:ln>
                <a:solidFill>
                  <a:srgbClr val="0023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4EB9-EB95-9AD5-CB24-909A6FAEDBCF}"/>
              </a:ext>
            </a:extLst>
          </p:cNvPr>
          <p:cNvSpPr>
            <a:spLocks noGrp="1"/>
          </p:cNvSpPr>
          <p:nvPr>
            <p:ph type="title"/>
          </p:nvPr>
        </p:nvSpPr>
        <p:spPr>
          <a:xfrm>
            <a:off x="6238974" y="1478632"/>
            <a:ext cx="4738048" cy="1336936"/>
          </a:xfrm>
        </p:spPr>
        <p:txBody>
          <a:bodyPr>
            <a:normAutofit/>
          </a:bodyPr>
          <a:lstStyle/>
          <a:p>
            <a:r>
              <a:rPr lang="en-US" dirty="0">
                <a:solidFill>
                  <a:srgbClr val="C00000"/>
                </a:solidFill>
                <a:cs typeface="Calibri Light"/>
              </a:rPr>
              <a:t>The Collegiate System and College Life</a:t>
            </a:r>
          </a:p>
        </p:txBody>
      </p:sp>
      <p:pic>
        <p:nvPicPr>
          <p:cNvPr id="4" name="Picture 3" descr="Home - Lancaster University">
            <a:extLst>
              <a:ext uri="{FF2B5EF4-FFF2-40B4-BE49-F238E27FC236}">
                <a16:creationId xmlns:a16="http://schemas.microsoft.com/office/drawing/2014/main" id="{F0ABA8B4-164E-2BF5-47B0-C55FB14561E6}"/>
              </a:ext>
            </a:extLst>
          </p:cNvPr>
          <p:cNvPicPr>
            <a:picLocks noChangeAspect="1"/>
          </p:cNvPicPr>
          <p:nvPr/>
        </p:nvPicPr>
        <p:blipFill>
          <a:blip r:embed="rId3"/>
          <a:stretch>
            <a:fillRect/>
          </a:stretch>
        </p:blipFill>
        <p:spPr>
          <a:xfrm>
            <a:off x="8878293" y="241561"/>
            <a:ext cx="3099619" cy="990376"/>
          </a:xfrm>
          <a:prstGeom prst="rect">
            <a:avLst/>
          </a:prstGeom>
        </p:spPr>
      </p:pic>
      <p:pic>
        <p:nvPicPr>
          <p:cNvPr id="6" name="Picture 5" descr="Image">
            <a:extLst>
              <a:ext uri="{FF2B5EF4-FFF2-40B4-BE49-F238E27FC236}">
                <a16:creationId xmlns:a16="http://schemas.microsoft.com/office/drawing/2014/main" id="{8619E816-F7D9-8A51-C528-8286EB796D78}"/>
              </a:ext>
            </a:extLst>
          </p:cNvPr>
          <p:cNvPicPr>
            <a:picLocks noChangeAspect="1"/>
          </p:cNvPicPr>
          <p:nvPr/>
        </p:nvPicPr>
        <p:blipFill>
          <a:blip r:embed="rId4"/>
          <a:stretch>
            <a:fillRect/>
          </a:stretch>
        </p:blipFill>
        <p:spPr>
          <a:xfrm>
            <a:off x="4549" y="1448"/>
            <a:ext cx="4801737" cy="6843727"/>
          </a:xfrm>
          <a:prstGeom prst="rect">
            <a:avLst/>
          </a:prstGeom>
        </p:spPr>
      </p:pic>
      <p:sp>
        <p:nvSpPr>
          <p:cNvPr id="8" name="TextBox 7">
            <a:extLst>
              <a:ext uri="{FF2B5EF4-FFF2-40B4-BE49-F238E27FC236}">
                <a16:creationId xmlns:a16="http://schemas.microsoft.com/office/drawing/2014/main" id="{E31EC5B3-544C-5952-516F-C0A7E4AA5B7F}"/>
              </a:ext>
            </a:extLst>
          </p:cNvPr>
          <p:cNvSpPr txBox="1"/>
          <p:nvPr/>
        </p:nvSpPr>
        <p:spPr>
          <a:xfrm>
            <a:off x="6238974" y="2860640"/>
            <a:ext cx="330958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solidFill>
                <a:latin typeface="Calibri" panose="020F0502020204030204" pitchFamily="34" charset="0"/>
                <a:cs typeface="Calibri" panose="020F0502020204030204" pitchFamily="34" charset="0"/>
              </a:rPr>
              <a:t>Lancaster University has 8 Undergraduate Colleges, and a separate Post-Graduate College.</a:t>
            </a:r>
          </a:p>
          <a:p>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Each college has their own JCR, bars, sports teams and welfare teams</a:t>
            </a:r>
          </a:p>
        </p:txBody>
      </p:sp>
    </p:spTree>
    <p:extLst>
      <p:ext uri="{BB962C8B-B14F-4D97-AF65-F5344CB8AC3E}">
        <p14:creationId xmlns:p14="http://schemas.microsoft.com/office/powerpoint/2010/main" val="95783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9FB7-EF87-4A92-98F4-F49F57FF9E01}"/>
              </a:ext>
            </a:extLst>
          </p:cNvPr>
          <p:cNvSpPr>
            <a:spLocks noGrp="1"/>
          </p:cNvSpPr>
          <p:nvPr>
            <p:ph type="title"/>
          </p:nvPr>
        </p:nvSpPr>
        <p:spPr>
          <a:xfrm>
            <a:off x="628968" y="471587"/>
            <a:ext cx="10239555" cy="519373"/>
          </a:xfrm>
        </p:spPr>
        <p:txBody>
          <a:bodyPr>
            <a:normAutofit/>
          </a:bodyPr>
          <a:lstStyle/>
          <a:p>
            <a:r>
              <a:rPr lang="en-US" sz="3200" dirty="0">
                <a:solidFill>
                  <a:srgbClr val="C00000"/>
                </a:solidFill>
              </a:rPr>
              <a:t>Sports and Societies</a:t>
            </a:r>
          </a:p>
        </p:txBody>
      </p:sp>
      <p:pic>
        <p:nvPicPr>
          <p:cNvPr id="4" name="Picture 3" descr="A group of men in sports uniforms running on a field&#10;&#10;Description automatically generated with low confidence">
            <a:extLst>
              <a:ext uri="{FF2B5EF4-FFF2-40B4-BE49-F238E27FC236}">
                <a16:creationId xmlns:a16="http://schemas.microsoft.com/office/drawing/2014/main" id="{0B4CF1C7-2E81-B34C-6AAD-0DA46F52111F}"/>
              </a:ext>
            </a:extLst>
          </p:cNvPr>
          <p:cNvPicPr>
            <a:picLocks noChangeAspect="1"/>
          </p:cNvPicPr>
          <p:nvPr/>
        </p:nvPicPr>
        <p:blipFill>
          <a:blip r:embed="rId3"/>
          <a:stretch>
            <a:fillRect/>
          </a:stretch>
        </p:blipFill>
        <p:spPr>
          <a:xfrm>
            <a:off x="487218" y="4031875"/>
            <a:ext cx="3943350" cy="2590800"/>
          </a:xfrm>
          <a:prstGeom prst="rect">
            <a:avLst/>
          </a:prstGeom>
        </p:spPr>
      </p:pic>
      <p:pic>
        <p:nvPicPr>
          <p:cNvPr id="5" name="Picture 4" descr="A person and person dancing&#10;&#10;Description automatically generated">
            <a:extLst>
              <a:ext uri="{FF2B5EF4-FFF2-40B4-BE49-F238E27FC236}">
                <a16:creationId xmlns:a16="http://schemas.microsoft.com/office/drawing/2014/main" id="{C58532C0-AC98-364C-CB3C-E680028839B7}"/>
              </a:ext>
            </a:extLst>
          </p:cNvPr>
          <p:cNvPicPr>
            <a:picLocks noChangeAspect="1"/>
          </p:cNvPicPr>
          <p:nvPr/>
        </p:nvPicPr>
        <p:blipFill>
          <a:blip r:embed="rId4"/>
          <a:stretch>
            <a:fillRect/>
          </a:stretch>
        </p:blipFill>
        <p:spPr>
          <a:xfrm>
            <a:off x="4272745" y="1616763"/>
            <a:ext cx="3822156" cy="2520000"/>
          </a:xfrm>
          <a:prstGeom prst="rect">
            <a:avLst/>
          </a:prstGeom>
        </p:spPr>
      </p:pic>
      <p:pic>
        <p:nvPicPr>
          <p:cNvPr id="6" name="Picture 5" descr="A crowd of people at a concert&#10;&#10;Description automatically generated">
            <a:extLst>
              <a:ext uri="{FF2B5EF4-FFF2-40B4-BE49-F238E27FC236}">
                <a16:creationId xmlns:a16="http://schemas.microsoft.com/office/drawing/2014/main" id="{8686A3D6-AB79-57FD-18F2-EF429E546C81}"/>
              </a:ext>
            </a:extLst>
          </p:cNvPr>
          <p:cNvPicPr>
            <a:picLocks noChangeAspect="1"/>
          </p:cNvPicPr>
          <p:nvPr/>
        </p:nvPicPr>
        <p:blipFill>
          <a:blip r:embed="rId5"/>
          <a:stretch>
            <a:fillRect/>
          </a:stretch>
        </p:blipFill>
        <p:spPr>
          <a:xfrm>
            <a:off x="4302937" y="4122476"/>
            <a:ext cx="3994667" cy="2520000"/>
          </a:xfrm>
          <a:prstGeom prst="rect">
            <a:avLst/>
          </a:prstGeom>
        </p:spPr>
      </p:pic>
      <p:pic>
        <p:nvPicPr>
          <p:cNvPr id="7" name="Picture 6" descr="A picture containing stationary&#10;&#10;Description automatically generated">
            <a:extLst>
              <a:ext uri="{FF2B5EF4-FFF2-40B4-BE49-F238E27FC236}">
                <a16:creationId xmlns:a16="http://schemas.microsoft.com/office/drawing/2014/main" id="{4B6FFD62-8B01-A5B5-C61E-3E8F54F9FA16}"/>
              </a:ext>
            </a:extLst>
          </p:cNvPr>
          <p:cNvPicPr>
            <a:picLocks noChangeAspect="1"/>
          </p:cNvPicPr>
          <p:nvPr/>
        </p:nvPicPr>
        <p:blipFill>
          <a:blip r:embed="rId6"/>
          <a:stretch>
            <a:fillRect/>
          </a:stretch>
        </p:blipFill>
        <p:spPr>
          <a:xfrm>
            <a:off x="8094454" y="4133702"/>
            <a:ext cx="3784421" cy="252000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93B4594D-4207-FB03-39A5-1678ABE419F1}"/>
              </a:ext>
            </a:extLst>
          </p:cNvPr>
          <p:cNvPicPr>
            <a:picLocks noChangeAspect="1"/>
          </p:cNvPicPr>
          <p:nvPr/>
        </p:nvPicPr>
        <p:blipFill>
          <a:blip r:embed="rId7"/>
          <a:stretch>
            <a:fillRect/>
          </a:stretch>
        </p:blipFill>
        <p:spPr>
          <a:xfrm>
            <a:off x="8093753" y="1627989"/>
            <a:ext cx="3785122" cy="2520000"/>
          </a:xfrm>
          <a:prstGeom prst="rect">
            <a:avLst/>
          </a:prstGeom>
        </p:spPr>
      </p:pic>
      <p:pic>
        <p:nvPicPr>
          <p:cNvPr id="9" name="Picture 8" descr="Home - Lancaster University">
            <a:extLst>
              <a:ext uri="{FF2B5EF4-FFF2-40B4-BE49-F238E27FC236}">
                <a16:creationId xmlns:a16="http://schemas.microsoft.com/office/drawing/2014/main" id="{36C7B02E-6141-745A-113C-092F4AC1D01E}"/>
              </a:ext>
            </a:extLst>
          </p:cNvPr>
          <p:cNvPicPr>
            <a:picLocks noChangeAspect="1"/>
          </p:cNvPicPr>
          <p:nvPr/>
        </p:nvPicPr>
        <p:blipFill>
          <a:blip r:embed="rId8"/>
          <a:stretch>
            <a:fillRect/>
          </a:stretch>
        </p:blipFill>
        <p:spPr>
          <a:xfrm>
            <a:off x="8856392" y="236085"/>
            <a:ext cx="3099619" cy="990376"/>
          </a:xfrm>
          <a:prstGeom prst="rect">
            <a:avLst/>
          </a:prstGeom>
        </p:spPr>
      </p:pic>
      <p:pic>
        <p:nvPicPr>
          <p:cNvPr id="3" name="Picture 2" descr="A group of people rowing a boat&#10;&#10;Description automatically generated">
            <a:extLst>
              <a:ext uri="{FF2B5EF4-FFF2-40B4-BE49-F238E27FC236}">
                <a16:creationId xmlns:a16="http://schemas.microsoft.com/office/drawing/2014/main" id="{FEB077DD-1A02-7AE9-400A-6D1542878294}"/>
              </a:ext>
            </a:extLst>
          </p:cNvPr>
          <p:cNvPicPr>
            <a:picLocks noChangeAspect="1"/>
          </p:cNvPicPr>
          <p:nvPr/>
        </p:nvPicPr>
        <p:blipFill>
          <a:blip r:embed="rId9"/>
          <a:stretch>
            <a:fillRect/>
          </a:stretch>
        </p:blipFill>
        <p:spPr>
          <a:xfrm>
            <a:off x="497294" y="1627989"/>
            <a:ext cx="3775451" cy="2520000"/>
          </a:xfrm>
          <a:prstGeom prst="rect">
            <a:avLst/>
          </a:prstGeom>
        </p:spPr>
      </p:pic>
    </p:spTree>
    <p:extLst>
      <p:ext uri="{BB962C8B-B14F-4D97-AF65-F5344CB8AC3E}">
        <p14:creationId xmlns:p14="http://schemas.microsoft.com/office/powerpoint/2010/main" val="322346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Societies</a:t>
            </a:r>
          </a:p>
        </p:txBody>
      </p:sp>
      <p:graphicFrame>
        <p:nvGraphicFramePr>
          <p:cNvPr id="8" name="Diagram 7">
            <a:extLst>
              <a:ext uri="{FF2B5EF4-FFF2-40B4-BE49-F238E27FC236}">
                <a16:creationId xmlns:a16="http://schemas.microsoft.com/office/drawing/2014/main" id="{7DEB84A0-B54F-3A33-8608-B3558B9431E6}"/>
              </a:ext>
            </a:extLst>
          </p:cNvPr>
          <p:cNvGraphicFramePr/>
          <p:nvPr/>
        </p:nvGraphicFramePr>
        <p:xfrm>
          <a:off x="335360" y="1898948"/>
          <a:ext cx="5256584" cy="459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D721504-6A64-3F90-3297-19435C0FC577}"/>
              </a:ext>
            </a:extLst>
          </p:cNvPr>
          <p:cNvGraphicFramePr/>
          <p:nvPr/>
        </p:nvGraphicFramePr>
        <p:xfrm>
          <a:off x="6168008" y="1908324"/>
          <a:ext cx="5436096" cy="33208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descr="A purple letters on a black background&#10;&#10;Description automatically generated">
            <a:extLst>
              <a:ext uri="{FF2B5EF4-FFF2-40B4-BE49-F238E27FC236}">
                <a16:creationId xmlns:a16="http://schemas.microsoft.com/office/drawing/2014/main" id="{7D9D4F94-3E9B-E93B-D831-183640EDA9BF}"/>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744072" y="5703295"/>
            <a:ext cx="4516117" cy="6158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indoor&#10;&#10;Description automatically generated">
            <a:extLst>
              <a:ext uri="{FF2B5EF4-FFF2-40B4-BE49-F238E27FC236}">
                <a16:creationId xmlns:a16="http://schemas.microsoft.com/office/drawing/2014/main" id="{1A158821-157F-600C-A7B0-404165D90A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47245" y="4006585"/>
            <a:ext cx="4009116" cy="2674257"/>
          </a:xfrm>
          <a:prstGeom prst="rect">
            <a:avLst/>
          </a:prstGeom>
        </p:spPr>
      </p:pic>
      <p:sp>
        <p:nvSpPr>
          <p:cNvPr id="7" name="Title 2">
            <a:extLst>
              <a:ext uri="{FF2B5EF4-FFF2-40B4-BE49-F238E27FC236}">
                <a16:creationId xmlns:a16="http://schemas.microsoft.com/office/drawing/2014/main" id="{6757C273-2B1E-6C1A-E189-9FE716DCF4E1}"/>
              </a:ext>
            </a:extLst>
          </p:cNvPr>
          <p:cNvSpPr>
            <a:spLocks noGrp="1"/>
          </p:cNvSpPr>
          <p:nvPr>
            <p:ph type="ctrTitle"/>
          </p:nvPr>
        </p:nvSpPr>
        <p:spPr>
          <a:xfrm>
            <a:off x="527381" y="548680"/>
            <a:ext cx="9025003" cy="458523"/>
          </a:xfrm>
        </p:spPr>
        <p:txBody>
          <a:bodyPr>
            <a:normAutofit/>
          </a:bodyPr>
          <a:lstStyle/>
          <a:p>
            <a:r>
              <a:rPr lang="en-GB" dirty="0"/>
              <a:t>Life on Campus</a:t>
            </a:r>
          </a:p>
        </p:txBody>
      </p:sp>
      <p:pic>
        <p:nvPicPr>
          <p:cNvPr id="2" name="Picture 1" descr="An aerial view of a small town&#10;&#10;Description automatically generated with medium confidence">
            <a:extLst>
              <a:ext uri="{FF2B5EF4-FFF2-40B4-BE49-F238E27FC236}">
                <a16:creationId xmlns:a16="http://schemas.microsoft.com/office/drawing/2014/main" id="{3B680AEE-8036-476D-A88A-4ADBEEC099D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722" y="1479066"/>
            <a:ext cx="3558456" cy="5185556"/>
          </a:xfrm>
          <a:prstGeom prst="rect">
            <a:avLst/>
          </a:prstGeom>
        </p:spPr>
      </p:pic>
      <p:pic>
        <p:nvPicPr>
          <p:cNvPr id="8" name="Picture 7" descr="A picture containing grass, sky, outdoor, building&#10;&#10;Description automatically generated">
            <a:extLst>
              <a:ext uri="{FF2B5EF4-FFF2-40B4-BE49-F238E27FC236}">
                <a16:creationId xmlns:a16="http://schemas.microsoft.com/office/drawing/2014/main" id="{A72DDB71-E5E9-3D5A-CC31-D1CF30BA8C1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73178" y="1479065"/>
            <a:ext cx="3964047" cy="2641813"/>
          </a:xfrm>
          <a:prstGeom prst="rect">
            <a:avLst/>
          </a:prstGeom>
        </p:spPr>
      </p:pic>
      <p:pic>
        <p:nvPicPr>
          <p:cNvPr id="12" name="Picture 11" descr="A picture containing text, outdoor&#10;&#10;Description automatically generated">
            <a:extLst>
              <a:ext uri="{FF2B5EF4-FFF2-40B4-BE49-F238E27FC236}">
                <a16:creationId xmlns:a16="http://schemas.microsoft.com/office/drawing/2014/main" id="{C3B94A4C-44C7-AA82-D3CA-78991D542E9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973178" y="4022808"/>
            <a:ext cx="3962720" cy="2641813"/>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2E45D45-9D9F-E647-0A99-1C7F2684DF2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935898" y="1479064"/>
            <a:ext cx="3820463" cy="2543743"/>
          </a:xfrm>
          <a:prstGeom prst="rect">
            <a:avLst/>
          </a:prstGeom>
        </p:spPr>
      </p:pic>
      <p:pic>
        <p:nvPicPr>
          <p:cNvPr id="3" name="Picture 2" descr="Home - Lancaster University">
            <a:extLst>
              <a:ext uri="{FF2B5EF4-FFF2-40B4-BE49-F238E27FC236}">
                <a16:creationId xmlns:a16="http://schemas.microsoft.com/office/drawing/2014/main" id="{04BA00E7-3AE1-F300-9134-DC1DC94E5C93}"/>
              </a:ext>
            </a:extLst>
          </p:cNvPr>
          <p:cNvPicPr>
            <a:picLocks noChangeAspect="1"/>
          </p:cNvPicPr>
          <p:nvPr/>
        </p:nvPicPr>
        <p:blipFill>
          <a:blip r:embed="rId8"/>
          <a:stretch>
            <a:fillRect/>
          </a:stretch>
        </p:blipFill>
        <p:spPr>
          <a:xfrm>
            <a:off x="8878294" y="252758"/>
            <a:ext cx="3099619" cy="990376"/>
          </a:xfrm>
          <a:prstGeom prst="rect">
            <a:avLst/>
          </a:prstGeom>
        </p:spPr>
      </p:pic>
    </p:spTree>
    <p:extLst>
      <p:ext uri="{BB962C8B-B14F-4D97-AF65-F5344CB8AC3E}">
        <p14:creationId xmlns:p14="http://schemas.microsoft.com/office/powerpoint/2010/main" val="301918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99FB-4408-4114-B33E-1D7AE8532732}"/>
              </a:ext>
            </a:extLst>
          </p:cNvPr>
          <p:cNvSpPr>
            <a:spLocks noGrp="1"/>
          </p:cNvSpPr>
          <p:nvPr>
            <p:ph type="ctrTitle"/>
          </p:nvPr>
        </p:nvSpPr>
        <p:spPr>
          <a:xfrm>
            <a:off x="527381" y="548680"/>
            <a:ext cx="9025003" cy="458523"/>
          </a:xfrm>
        </p:spPr>
        <p:txBody>
          <a:bodyPr>
            <a:normAutofit/>
          </a:bodyPr>
          <a:lstStyle/>
          <a:p>
            <a:r>
              <a:rPr lang="en-GB" dirty="0"/>
              <a:t>Living in the City</a:t>
            </a:r>
            <a:endParaRPr lang="en-GB" dirty="0">
              <a:solidFill>
                <a:srgbClr val="555656"/>
              </a:solidFill>
              <a:latin typeface="Lexia"/>
              <a:ea typeface="+mn-ea"/>
            </a:endParaRPr>
          </a:p>
        </p:txBody>
      </p:sp>
      <p:sp>
        <p:nvSpPr>
          <p:cNvPr id="3" name="Text Placeholder 2">
            <a:extLst>
              <a:ext uri="{FF2B5EF4-FFF2-40B4-BE49-F238E27FC236}">
                <a16:creationId xmlns:a16="http://schemas.microsoft.com/office/drawing/2014/main" id="{4EF8D2A4-89C1-4123-AA7D-3AFAB09DF7E6}"/>
              </a:ext>
            </a:extLst>
          </p:cNvPr>
          <p:cNvSpPr>
            <a:spLocks noGrp="1"/>
          </p:cNvSpPr>
          <p:nvPr>
            <p:ph type="body" sz="quarter" idx="14"/>
          </p:nvPr>
        </p:nvSpPr>
        <p:spPr>
          <a:xfrm>
            <a:off x="465116" y="1658811"/>
            <a:ext cx="7667502" cy="4001095"/>
          </a:xfrm>
        </p:spPr>
        <p:txBody>
          <a:bodyPr/>
          <a:lstStyle/>
          <a:p>
            <a:pPr marL="342900" indent="-342900">
              <a:spcBef>
                <a:spcPts val="600"/>
              </a:spcBef>
              <a:buFont typeface="Arial" panose="020B0604020202020204" pitchFamily="34" charset="0"/>
              <a:buChar char="•"/>
            </a:pPr>
            <a:r>
              <a:rPr lang="en-GB" dirty="0"/>
              <a:t>L</a:t>
            </a:r>
            <a:r>
              <a:rPr lang="en-GB" kern="1200" dirty="0"/>
              <a:t>USU Living – Housing Office run by the Students’ Union</a:t>
            </a:r>
          </a:p>
          <a:p>
            <a:pPr marL="342900" indent="-342900">
              <a:spcBef>
                <a:spcPts val="600"/>
              </a:spcBef>
              <a:buFont typeface="Arial" panose="020B0604020202020204" pitchFamily="34" charset="0"/>
              <a:buChar char="•"/>
            </a:pPr>
            <a:r>
              <a:rPr lang="en-GB" kern="1200" dirty="0"/>
              <a:t>Private rented accommodation</a:t>
            </a:r>
          </a:p>
          <a:p>
            <a:pPr marL="342900" indent="-342900">
              <a:spcBef>
                <a:spcPts val="600"/>
              </a:spcBef>
              <a:buFont typeface="Arial" panose="020B0604020202020204" pitchFamily="34" charset="0"/>
              <a:buChar char="•"/>
            </a:pPr>
            <a:r>
              <a:rPr lang="en-GB" kern="1200" dirty="0"/>
              <a:t>Purpose built halls-of-residence in the city centre</a:t>
            </a:r>
          </a:p>
          <a:p>
            <a:pPr marL="342900" indent="-342900">
              <a:spcBef>
                <a:spcPts val="600"/>
              </a:spcBef>
              <a:buFont typeface="Arial" panose="020B0604020202020204" pitchFamily="34" charset="0"/>
              <a:buChar char="•"/>
            </a:pPr>
            <a:r>
              <a:rPr lang="en-GB" kern="1200" dirty="0"/>
              <a:t>Many students live in the city of Lancaster from year 2 onwards</a:t>
            </a:r>
          </a:p>
          <a:p>
            <a:pPr marL="342900" indent="-342900">
              <a:spcBef>
                <a:spcPts val="600"/>
              </a:spcBef>
              <a:buFont typeface="Arial" panose="020B0604020202020204" pitchFamily="34" charset="0"/>
              <a:buChar char="•"/>
            </a:pPr>
            <a:r>
              <a:rPr lang="en-GB" kern="1200" dirty="0"/>
              <a:t>Regular bus service</a:t>
            </a:r>
          </a:p>
          <a:p>
            <a:pPr marL="0" indent="0">
              <a:spcBef>
                <a:spcPts val="600"/>
              </a:spcBef>
              <a:buNone/>
            </a:pPr>
            <a:endParaRPr lang="en-GB" dirty="0"/>
          </a:p>
          <a:p>
            <a:endParaRPr lang="en-GB" dirty="0"/>
          </a:p>
        </p:txBody>
      </p:sp>
      <p:pic>
        <p:nvPicPr>
          <p:cNvPr id="5" name="Picture 4">
            <a:extLst>
              <a:ext uri="{FF2B5EF4-FFF2-40B4-BE49-F238E27FC236}">
                <a16:creationId xmlns:a16="http://schemas.microsoft.com/office/drawing/2014/main" id="{44DB9E88-A1FF-4B63-8A1F-CFD482D40A7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511227" y="1319797"/>
            <a:ext cx="3305386" cy="4986038"/>
          </a:xfrm>
          <a:prstGeom prst="rect">
            <a:avLst/>
          </a:prstGeom>
        </p:spPr>
      </p:pic>
      <p:pic>
        <p:nvPicPr>
          <p:cNvPr id="1026" name="Picture 2" descr="Living - Looking for student housing in Lancaster?">
            <a:extLst>
              <a:ext uri="{FF2B5EF4-FFF2-40B4-BE49-F238E27FC236}">
                <a16:creationId xmlns:a16="http://schemas.microsoft.com/office/drawing/2014/main" id="{2CA57ED9-E5C7-F4D8-6347-945D525C08D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02282" y="4693529"/>
            <a:ext cx="1612306" cy="161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ving - Search for student housing in Lancaster here">
            <a:extLst>
              <a:ext uri="{FF2B5EF4-FFF2-40B4-BE49-F238E27FC236}">
                <a16:creationId xmlns:a16="http://schemas.microsoft.com/office/drawing/2014/main" id="{453DB64C-3E0B-7231-F00C-790A1083C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78" y="5001491"/>
            <a:ext cx="4570460" cy="1119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ome - Lancaster University">
            <a:extLst>
              <a:ext uri="{FF2B5EF4-FFF2-40B4-BE49-F238E27FC236}">
                <a16:creationId xmlns:a16="http://schemas.microsoft.com/office/drawing/2014/main" id="{54810E72-3F44-E307-FBC5-C3FD5A1E2F13}"/>
              </a:ext>
            </a:extLst>
          </p:cNvPr>
          <p:cNvPicPr>
            <a:picLocks noChangeAspect="1"/>
          </p:cNvPicPr>
          <p:nvPr/>
        </p:nvPicPr>
        <p:blipFill>
          <a:blip r:embed="rId6"/>
          <a:stretch>
            <a:fillRect/>
          </a:stretch>
        </p:blipFill>
        <p:spPr>
          <a:xfrm>
            <a:off x="8878294" y="230611"/>
            <a:ext cx="3099619" cy="990376"/>
          </a:xfrm>
          <a:prstGeom prst="rect">
            <a:avLst/>
          </a:prstGeom>
        </p:spPr>
      </p:pic>
    </p:spTree>
    <p:extLst>
      <p:ext uri="{BB962C8B-B14F-4D97-AF65-F5344CB8AC3E}">
        <p14:creationId xmlns:p14="http://schemas.microsoft.com/office/powerpoint/2010/main" val="42735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8980B-5859-071D-4ED9-45EFC9A57BA5}"/>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en-GB" dirty="0"/>
              <a:t>Manchester (1 hour)</a:t>
            </a:r>
          </a:p>
          <a:p>
            <a:pPr marL="285750" indent="-285750">
              <a:buFont typeface="Arial" panose="020B0604020202020204" pitchFamily="34" charset="0"/>
              <a:buChar char="•"/>
            </a:pPr>
            <a:r>
              <a:rPr lang="en-GB" dirty="0"/>
              <a:t>Liverpool (1.5 hours)</a:t>
            </a:r>
          </a:p>
          <a:p>
            <a:pPr marL="285750" indent="-285750">
              <a:buFont typeface="Arial" panose="020B0604020202020204" pitchFamily="34" charset="0"/>
              <a:buChar char="•"/>
            </a:pPr>
            <a:r>
              <a:rPr lang="en-GB" dirty="0"/>
              <a:t>York (2 hours)</a:t>
            </a:r>
          </a:p>
          <a:p>
            <a:pPr marL="285750" indent="-285750">
              <a:buFont typeface="Arial" panose="020B0604020202020204" pitchFamily="34" charset="0"/>
              <a:buChar char="•"/>
            </a:pPr>
            <a:r>
              <a:rPr lang="en-GB" dirty="0"/>
              <a:t>London (2.5 hours)</a:t>
            </a:r>
          </a:p>
          <a:p>
            <a:pPr marL="285750" indent="-285750">
              <a:buFont typeface="Arial" panose="020B0604020202020204" pitchFamily="34" charset="0"/>
              <a:buChar char="•"/>
            </a:pPr>
            <a:r>
              <a:rPr lang="en-GB" dirty="0"/>
              <a:t>Edinburgh (2.5 hours)</a:t>
            </a:r>
          </a:p>
        </p:txBody>
      </p:sp>
      <p:sp>
        <p:nvSpPr>
          <p:cNvPr id="7" name="Title 2">
            <a:extLst>
              <a:ext uri="{FF2B5EF4-FFF2-40B4-BE49-F238E27FC236}">
                <a16:creationId xmlns:a16="http://schemas.microsoft.com/office/drawing/2014/main" id="{89BD73FA-B456-DCA3-22F5-7D760567E097}"/>
              </a:ext>
            </a:extLst>
          </p:cNvPr>
          <p:cNvSpPr txBox="1">
            <a:spLocks/>
          </p:cNvSpPr>
          <p:nvPr/>
        </p:nvSpPr>
        <p:spPr>
          <a:xfrm>
            <a:off x="6510531" y="1204256"/>
            <a:ext cx="1946146" cy="458523"/>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700" b="0" i="0" u="none" strike="noStrike" kern="1200" cap="none" spc="0" normalizeH="0" baseline="0" noProof="0" dirty="0">
                <a:ln>
                  <a:noFill/>
                </a:ln>
                <a:solidFill>
                  <a:srgbClr val="B5121B"/>
                </a:solidFill>
                <a:effectLst/>
                <a:uLnTx/>
                <a:uFillTx/>
                <a:latin typeface="Calibri Light" panose="020F0302020204030204"/>
                <a:ea typeface="+mj-ea"/>
                <a:cs typeface="+mj-cs"/>
              </a:rPr>
              <a:t>Transport</a:t>
            </a: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0" name="Subtitle 1">
            <a:extLst>
              <a:ext uri="{FF2B5EF4-FFF2-40B4-BE49-F238E27FC236}">
                <a16:creationId xmlns:a16="http://schemas.microsoft.com/office/drawing/2014/main" id="{91AC1950-1BCB-A12B-E483-6E239E6E289C}"/>
              </a:ext>
            </a:extLst>
          </p:cNvPr>
          <p:cNvSpPr txBox="1">
            <a:spLocks/>
          </p:cNvSpPr>
          <p:nvPr/>
        </p:nvSpPr>
        <p:spPr>
          <a:xfrm>
            <a:off x="6708759" y="1662779"/>
            <a:ext cx="4765381" cy="2848938"/>
          </a:xfrm>
          <a:prstGeom prst="rect">
            <a:avLst/>
          </a:prstGeom>
        </p:spPr>
        <p:txBody>
          <a:bodyPr vert="horz"/>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1" u="none" strike="noStrike" kern="1200" cap="none" spc="0" normalizeH="0" baseline="0" noProof="0" dirty="0">
                <a:ln>
                  <a:noFill/>
                </a:ln>
                <a:solidFill>
                  <a:srgbClr val="666666"/>
                </a:solidFill>
                <a:effectLst/>
                <a:uLnTx/>
                <a:uFillTx/>
                <a:latin typeface="Calibri" panose="020F0502020204030204"/>
                <a:ea typeface="+mn-ea"/>
                <a:cs typeface="+mn-cs"/>
              </a:rPr>
              <a:t>In and around Lancaster: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Buses – the underpass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Cycling – paths to campus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Walking – smaller city</a:t>
            </a:r>
          </a:p>
        </p:txBody>
      </p:sp>
      <p:sp>
        <p:nvSpPr>
          <p:cNvPr id="11" name="Subtitle 1">
            <a:extLst>
              <a:ext uri="{FF2B5EF4-FFF2-40B4-BE49-F238E27FC236}">
                <a16:creationId xmlns:a16="http://schemas.microsoft.com/office/drawing/2014/main" id="{6013AE39-53B2-EF81-3643-EFF2F519C8A1}"/>
              </a:ext>
            </a:extLst>
          </p:cNvPr>
          <p:cNvSpPr txBox="1">
            <a:spLocks/>
          </p:cNvSpPr>
          <p:nvPr/>
        </p:nvSpPr>
        <p:spPr>
          <a:xfrm>
            <a:off x="6708759" y="3617137"/>
            <a:ext cx="4765381" cy="3096232"/>
          </a:xfrm>
          <a:prstGeom prst="rect">
            <a:avLst/>
          </a:prstGeom>
        </p:spPr>
        <p:txBody>
          <a:bodyPr vert="horz"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solidFill>
                  <a:srgbClr val="666666"/>
                </a:solidFill>
                <a:effectLst/>
                <a:uLnTx/>
                <a:uFillTx/>
                <a:latin typeface="Calibri" panose="020F0502020204030204"/>
                <a:ea typeface="+mn-ea"/>
                <a:cs typeface="+mn-cs"/>
              </a:rPr>
              <a:t>Further afield (trains journeys):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London - 2hrs 30mins</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Birmingham - 2hrs</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Liverpool - 1hr 10mins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Manchester - 56mins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Edinburgh - 2hrs 10mins</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Glasgow - 2hrs</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p:txBody>
      </p:sp>
      <p:pic>
        <p:nvPicPr>
          <p:cNvPr id="12" name="Picture 11" descr="Diagram&#10;&#10;Description automatically generated">
            <a:extLst>
              <a:ext uri="{FF2B5EF4-FFF2-40B4-BE49-F238E27FC236}">
                <a16:creationId xmlns:a16="http://schemas.microsoft.com/office/drawing/2014/main" id="{599E3A2B-86AE-78C2-82C6-2644B4DAA71A}"/>
              </a:ext>
            </a:extLst>
          </p:cNvPr>
          <p:cNvPicPr>
            <a:picLocks noChangeAspect="1"/>
          </p:cNvPicPr>
          <p:nvPr/>
        </p:nvPicPr>
        <p:blipFill rotWithShape="1">
          <a:blip r:embed="rId3"/>
          <a:srcRect l="49178" r="190" b="10"/>
          <a:stretch/>
        </p:blipFill>
        <p:spPr>
          <a:xfrm>
            <a:off x="0" y="-59029"/>
            <a:ext cx="6280134" cy="6976058"/>
          </a:xfrm>
          <a:prstGeom prst="rect">
            <a:avLst/>
          </a:prstGeom>
        </p:spPr>
      </p:pic>
      <p:pic>
        <p:nvPicPr>
          <p:cNvPr id="3" name="Picture 2" descr="Home - Lancaster University">
            <a:extLst>
              <a:ext uri="{FF2B5EF4-FFF2-40B4-BE49-F238E27FC236}">
                <a16:creationId xmlns:a16="http://schemas.microsoft.com/office/drawing/2014/main" id="{D4295148-EECC-0C78-CB84-D1D6F7192FD4}"/>
              </a:ext>
            </a:extLst>
          </p:cNvPr>
          <p:cNvPicPr>
            <a:picLocks noChangeAspect="1"/>
          </p:cNvPicPr>
          <p:nvPr/>
        </p:nvPicPr>
        <p:blipFill>
          <a:blip r:embed="rId4"/>
          <a:stretch>
            <a:fillRect/>
          </a:stretch>
        </p:blipFill>
        <p:spPr>
          <a:xfrm>
            <a:off x="8878294" y="213880"/>
            <a:ext cx="3099619" cy="990376"/>
          </a:xfrm>
          <a:prstGeom prst="rect">
            <a:avLst/>
          </a:prstGeom>
        </p:spPr>
      </p:pic>
    </p:spTree>
    <p:extLst>
      <p:ext uri="{BB962C8B-B14F-4D97-AF65-F5344CB8AC3E}">
        <p14:creationId xmlns:p14="http://schemas.microsoft.com/office/powerpoint/2010/main" val="18395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6DFF3B-879F-6CDA-258A-7C1A24DA04D6}"/>
              </a:ext>
            </a:extLst>
          </p:cNvPr>
          <p:cNvSpPr txBox="1">
            <a:spLocks noChangeArrowheads="1"/>
          </p:cNvSpPr>
          <p:nvPr/>
        </p:nvSpPr>
        <p:spPr>
          <a:xfrm>
            <a:off x="527381" y="548680"/>
            <a:ext cx="9025003" cy="458523"/>
          </a:xfrm>
          <a:prstGeom prst="rect">
            <a:avLst/>
          </a:prstGeom>
        </p:spPr>
        <p:txBody>
          <a:bodyPr wrap="square" lIns="0" tIns="0" rIns="0" bIns="0" anchor="t">
            <a:spAutoFit/>
          </a:bodyPr>
          <a:lstStyle>
            <a:lvl1pPr algn="l">
              <a:lnSpc>
                <a:spcPts val="3500"/>
              </a:lnSpc>
              <a:defRPr sz="3600" b="0" i="0">
                <a:solidFill>
                  <a:srgbClr val="B5121B"/>
                </a:solidFill>
                <a:latin typeface="Calibri"/>
                <a:ea typeface="+mj-ea"/>
                <a:cs typeface="Calibri"/>
              </a:defRPr>
            </a:lvl1p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B5121B"/>
                </a:solidFill>
                <a:effectLst/>
                <a:uLnTx/>
                <a:uFillTx/>
                <a:latin typeface="Calibri Light" panose="020F0302020204030204"/>
                <a:ea typeface="+mj-ea"/>
                <a:cs typeface="Calibri"/>
              </a:rPr>
              <a:t>Questions?</a:t>
            </a:r>
          </a:p>
        </p:txBody>
      </p:sp>
      <p:sp>
        <p:nvSpPr>
          <p:cNvPr id="4" name="Subtitle 1">
            <a:extLst>
              <a:ext uri="{FF2B5EF4-FFF2-40B4-BE49-F238E27FC236}">
                <a16:creationId xmlns:a16="http://schemas.microsoft.com/office/drawing/2014/main" id="{C5DF9B68-5382-D041-A440-E678D2ABD616}"/>
              </a:ext>
            </a:extLst>
          </p:cNvPr>
          <p:cNvSpPr txBox="1">
            <a:spLocks/>
          </p:cNvSpPr>
          <p:nvPr/>
        </p:nvSpPr>
        <p:spPr>
          <a:xfrm>
            <a:off x="827290" y="1784715"/>
            <a:ext cx="8425184" cy="3896912"/>
          </a:xfrm>
          <a:prstGeom prst="rect">
            <a:avLst/>
          </a:prstGeom>
        </p:spPr>
        <p:txBody>
          <a:bodyPr vert="horz" lIns="91440" tIns="45720" rIns="91440" bIns="45720" anchor="t"/>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1" i="1" u="none" strike="noStrike" kern="1200" cap="none" spc="0" normalizeH="0" baseline="0" noProof="0" dirty="0">
                <a:ln>
                  <a:noFill/>
                </a:ln>
                <a:solidFill>
                  <a:srgbClr val="666666"/>
                </a:solidFill>
                <a:effectLst/>
                <a:uLnTx/>
                <a:uFillTx/>
                <a:latin typeface="Calibri" panose="020F0502020204030204"/>
                <a:ea typeface="+mn-ea"/>
                <a:cs typeface="+mn-cs"/>
              </a:rPr>
              <a:t>Engineering Societies</a:t>
            </a:r>
            <a:endParaRPr kumimoji="0" lang="en-US" sz="2400" b="1"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Engineering Society</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lt"/>
                <a:cs typeface="Calibri" panose="020F0502020204030204"/>
              </a:rPr>
              <a:t>     </a:t>
            </a:r>
            <a:r>
              <a:rPr kumimoji="0" lang="en-GB"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facebook.com/groups/</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lt"/>
                <a:cs typeface="Calibri" panose="020F0502020204030204"/>
              </a:rPr>
              <a:t>LUEngSoc</a:t>
            </a:r>
            <a:endPar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Women's Engineering Society</a:t>
            </a:r>
            <a:endPar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     instagram.com/</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lt"/>
                <a:cs typeface="Calibri" panose="020F0502020204030204"/>
              </a:rPr>
              <a:t>weslancasteruni</a:t>
            </a:r>
            <a:endPar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t>Engineers without Borders</a:t>
            </a:r>
            <a:br>
              <a:rPr kumimoji="0" lang="en-GB" sz="2400" b="0" i="0" u="none" strike="noStrike" kern="1200" cap="none" spc="0" normalizeH="0" baseline="0" noProof="0" dirty="0">
                <a:ln>
                  <a:noFill/>
                </a:ln>
                <a:solidFill>
                  <a:srgbClr val="666666"/>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facebook.com/</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lt"/>
                <a:cs typeface="Calibri" panose="020F0502020204030204"/>
              </a:rPr>
              <a:t>ewblancaster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srgbClr val="666666"/>
                </a:solidFill>
                <a:effectLst/>
                <a:uLnTx/>
                <a:uFillTx/>
                <a:latin typeface="Calibri" panose="020F0502020204030204"/>
                <a:ea typeface="+mn-lt"/>
                <a:cs typeface="Calibri" panose="020F0502020204030204"/>
              </a:rPr>
              <a:t>   </a:t>
            </a:r>
            <a:r>
              <a:rPr kumimoji="0" lang="en-GB" sz="2400" b="0" i="0" u="none" strike="noStrike" kern="1200" cap="none" spc="0" normalizeH="0" baseline="0" noProof="0" dirty="0">
                <a:ln>
                  <a:noFill/>
                </a:ln>
                <a:solidFill>
                  <a:srgbClr val="FFC000"/>
                </a:solidFill>
                <a:effectLst/>
                <a:uLnTx/>
                <a:uFillTx/>
                <a:latin typeface="Calibri" panose="020F0502020204030204"/>
                <a:ea typeface="+mn-lt"/>
                <a:cs typeface="Calibri" panose="020F0502020204030204"/>
              </a:rPr>
              <a:t> </a:t>
            </a:r>
            <a:r>
              <a:rPr kumimoji="0" lang="en-GB"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 instagram.com/</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lt"/>
                <a:cs typeface="Calibri" panose="020F0502020204030204"/>
              </a:rPr>
              <a:t>ewblancaster</a:t>
            </a:r>
            <a:endParaRPr kumimoji="0" lang="en-GB"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srgbClr val="666666"/>
              </a:solidFill>
              <a:effectLst/>
              <a:uLnTx/>
              <a:uFillTx/>
              <a:latin typeface="Calibri" panose="020F0502020204030204"/>
              <a:ea typeface="+mn-lt"/>
              <a:cs typeface="Calibri" panose="020F0502020204030204"/>
            </a:endParaRPr>
          </a:p>
        </p:txBody>
      </p:sp>
      <p:pic>
        <p:nvPicPr>
          <p:cNvPr id="2" name="Picture 1" descr="Home - Lancaster University">
            <a:extLst>
              <a:ext uri="{FF2B5EF4-FFF2-40B4-BE49-F238E27FC236}">
                <a16:creationId xmlns:a16="http://schemas.microsoft.com/office/drawing/2014/main" id="{197717DE-1DE2-1F2C-C6C0-85CAA2E3226F}"/>
              </a:ext>
            </a:extLst>
          </p:cNvPr>
          <p:cNvPicPr>
            <a:picLocks noChangeAspect="1"/>
          </p:cNvPicPr>
          <p:nvPr/>
        </p:nvPicPr>
        <p:blipFill>
          <a:blip r:embed="rId3"/>
          <a:stretch>
            <a:fillRect/>
          </a:stretch>
        </p:blipFill>
        <p:spPr>
          <a:xfrm>
            <a:off x="8872818" y="233478"/>
            <a:ext cx="3099619" cy="990376"/>
          </a:xfrm>
          <a:prstGeom prst="rect">
            <a:avLst/>
          </a:prstGeom>
        </p:spPr>
      </p:pic>
    </p:spTree>
    <p:extLst>
      <p:ext uri="{BB962C8B-B14F-4D97-AF65-F5344CB8AC3E}">
        <p14:creationId xmlns:p14="http://schemas.microsoft.com/office/powerpoint/2010/main" val="41337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162948" y="3717032"/>
            <a:ext cx="1872209" cy="2808173"/>
          </a:xfrm>
          <a:prstGeom prst="rect">
            <a:avLst/>
          </a:prstGeom>
        </p:spPr>
      </p:pic>
      <p:pic>
        <p:nvPicPr>
          <p:cNvPr id="11" name="Picture Placeholder 1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913698" y="3717032"/>
            <a:ext cx="3102183" cy="2808173"/>
          </a:xfrm>
          <a:prstGeom prst="rect">
            <a:avLst/>
          </a:prstGeom>
          <a:noFill/>
          <a:ln w="25400">
            <a:noFill/>
          </a:ln>
          <a:effectLst/>
        </p:spPr>
      </p:pic>
      <p:sp>
        <p:nvSpPr>
          <p:cNvPr id="17" name="Rectangle 16"/>
          <p:cNvSpPr/>
          <p:nvPr/>
        </p:nvSpPr>
        <p:spPr>
          <a:xfrm>
            <a:off x="1775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392144" y="1666689"/>
            <a:ext cx="3600400" cy="512961"/>
          </a:xfrm>
          <a:prstGeom prst="rect">
            <a:avLst/>
          </a:prstGeom>
          <a:noFill/>
        </p:spPr>
        <p:txBody>
          <a:bodyPr wrap="square" lIns="0" tIns="0" rIns="0" bIns="0" rtlCol="0">
            <a:spAutoFit/>
          </a:bodyPr>
          <a:lstStyle/>
          <a:p>
            <a:pPr>
              <a:lnSpc>
                <a:spcPts val="4000"/>
              </a:lnSpc>
            </a:pPr>
            <a:r>
              <a:rPr lang="en-US" sz="3600" dirty="0">
                <a:solidFill>
                  <a:srgbClr val="555656"/>
                </a:solidFill>
                <a:latin typeface="Lexia"/>
                <a:cs typeface="Lexia"/>
              </a:rPr>
              <a:t>School Overview</a:t>
            </a:r>
          </a:p>
        </p:txBody>
      </p:sp>
      <p:sp>
        <p:nvSpPr>
          <p:cNvPr id="15" name="TextBox 14"/>
          <p:cNvSpPr txBox="1"/>
          <p:nvPr/>
        </p:nvSpPr>
        <p:spPr>
          <a:xfrm>
            <a:off x="7536158" y="2408981"/>
            <a:ext cx="3960515" cy="2616101"/>
          </a:xfrm>
          <a:prstGeom prst="rect">
            <a:avLst/>
          </a:prstGeom>
          <a:noFill/>
        </p:spPr>
        <p:txBody>
          <a:bodyPr wrap="square" lIns="0" tIns="0" rIns="0" bIns="0" rtlCol="0">
            <a:spAutoFit/>
          </a:bodyPr>
          <a:lstStyle/>
          <a:p>
            <a:pPr lvl="0">
              <a:lnSpc>
                <a:spcPct val="100000"/>
              </a:lnSpc>
              <a:spcBef>
                <a:spcPts val="1200"/>
              </a:spcBef>
            </a:pPr>
            <a:r>
              <a:rPr lang="en-GB" sz="2000" dirty="0">
                <a:solidFill>
                  <a:srgbClr val="666666"/>
                </a:solidFill>
                <a:latin typeface="Lexia" panose="02060503040202020203"/>
              </a:rPr>
              <a:t>General Engineering School</a:t>
            </a:r>
          </a:p>
          <a:p>
            <a:pPr lvl="0">
              <a:lnSpc>
                <a:spcPct val="100000"/>
              </a:lnSpc>
              <a:spcBef>
                <a:spcPts val="1200"/>
              </a:spcBef>
            </a:pPr>
            <a:r>
              <a:rPr lang="en-GB" sz="2000" dirty="0">
                <a:solidFill>
                  <a:srgbClr val="666666"/>
                </a:solidFill>
                <a:latin typeface="Lexia" panose="02060503040202020203"/>
              </a:rPr>
              <a:t>High-quality, research-led </a:t>
            </a:r>
          </a:p>
          <a:p>
            <a:pPr lvl="0">
              <a:lnSpc>
                <a:spcPct val="100000"/>
              </a:lnSpc>
              <a:spcBef>
                <a:spcPts val="1200"/>
              </a:spcBef>
            </a:pPr>
            <a:r>
              <a:rPr lang="en-GB" sz="2000" dirty="0">
                <a:solidFill>
                  <a:srgbClr val="666666"/>
                </a:solidFill>
                <a:latin typeface="Lexia" panose="02060503040202020203"/>
              </a:rPr>
              <a:t>High-quality student experience focussed on teaching quality </a:t>
            </a:r>
          </a:p>
          <a:p>
            <a:pPr lvl="0">
              <a:lnSpc>
                <a:spcPct val="100000"/>
              </a:lnSpc>
              <a:spcBef>
                <a:spcPts val="1200"/>
              </a:spcBef>
            </a:pPr>
            <a:r>
              <a:rPr lang="en-GB" sz="2000" dirty="0">
                <a:solidFill>
                  <a:srgbClr val="666666"/>
                </a:solidFill>
                <a:latin typeface="Lexia" panose="02060503040202020203"/>
              </a:rPr>
              <a:t>Practical, project-based learning</a:t>
            </a:r>
          </a:p>
          <a:p>
            <a:pPr lvl="0">
              <a:lnSpc>
                <a:spcPct val="100000"/>
              </a:lnSpc>
              <a:spcBef>
                <a:spcPts val="1200"/>
              </a:spcBef>
            </a:pPr>
            <a:r>
              <a:rPr lang="en-GB" sz="2000" dirty="0">
                <a:solidFill>
                  <a:srgbClr val="666666"/>
                </a:solidFill>
                <a:latin typeface="Lexia" panose="02060503040202020203"/>
              </a:rPr>
              <a:t>Fully accredited to CEng</a:t>
            </a:r>
            <a:endParaRPr lang="en-US" sz="2000" dirty="0">
              <a:latin typeface="Lexia" panose="02060503040202020203"/>
            </a:endParaRPr>
          </a:p>
          <a:p>
            <a:endParaRPr lang="en-US" sz="1000" dirty="0">
              <a:solidFill>
                <a:srgbClr val="555656"/>
              </a:solidFill>
            </a:endParaRPr>
          </a:p>
        </p:txBody>
      </p:sp>
      <p:pic>
        <p:nvPicPr>
          <p:cNvPr id="12" name="Picture Placeholder 9"/>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919536" y="394393"/>
            <a:ext cx="5112568" cy="3180217"/>
          </a:xfrm>
          <a:prstGeom prst="rect">
            <a:avLst/>
          </a:prstGeom>
          <a:noFill/>
          <a:ln w="25400">
            <a:noFill/>
          </a:ln>
          <a:effectLst/>
        </p:spPr>
      </p:pic>
      <p:pic>
        <p:nvPicPr>
          <p:cNvPr id="18" name="Picture 2" descr="Athena SWAN"/>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7923592" y="5179940"/>
            <a:ext cx="1792174" cy="11123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82835-F9DF-44E8-92EA-E86E8122E1A2}"/>
              </a:ext>
            </a:extLst>
          </p:cNvPr>
          <p:cNvPicPr>
            <a:picLocks noChangeAspect="1"/>
          </p:cNvPicPr>
          <p:nvPr/>
        </p:nvPicPr>
        <p:blipFill>
          <a:blip r:embed="rId7"/>
          <a:stretch>
            <a:fillRect/>
          </a:stretch>
        </p:blipFill>
        <p:spPr>
          <a:xfrm>
            <a:off x="10103200" y="5025082"/>
            <a:ext cx="1053407" cy="1422100"/>
          </a:xfrm>
          <a:prstGeom prst="rect">
            <a:avLst/>
          </a:prstGeom>
        </p:spPr>
      </p:pic>
    </p:spTree>
    <p:extLst>
      <p:ext uri="{BB962C8B-B14F-4D97-AF65-F5344CB8AC3E}">
        <p14:creationId xmlns:p14="http://schemas.microsoft.com/office/powerpoint/2010/main" val="4165103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775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668813" y="1224335"/>
            <a:ext cx="3671641" cy="641266"/>
          </a:xfrm>
          <a:prstGeom prst="rect">
            <a:avLst/>
          </a:prstGeom>
          <a:noFill/>
        </p:spPr>
        <p:txBody>
          <a:bodyPr wrap="square" lIns="0" tIns="0" rIns="0" bIns="0" rtlCol="0">
            <a:spAutoFit/>
          </a:bodyPr>
          <a:lstStyle/>
          <a:p>
            <a:pPr>
              <a:lnSpc>
                <a:spcPts val="5400"/>
              </a:lnSpc>
            </a:pPr>
            <a:r>
              <a:rPr lang="en-US" sz="3600" dirty="0">
                <a:solidFill>
                  <a:srgbClr val="555656"/>
                </a:solidFill>
                <a:latin typeface="Lexia"/>
                <a:cs typeface="Lexia"/>
              </a:rPr>
              <a:t>Engineering 2023</a:t>
            </a:r>
          </a:p>
        </p:txBody>
      </p:sp>
      <p:sp>
        <p:nvSpPr>
          <p:cNvPr id="15" name="TextBox 14"/>
          <p:cNvSpPr txBox="1"/>
          <p:nvPr/>
        </p:nvSpPr>
        <p:spPr>
          <a:xfrm>
            <a:off x="6668812" y="2058564"/>
            <a:ext cx="4836648" cy="307777"/>
          </a:xfrm>
          <a:prstGeom prst="rect">
            <a:avLst/>
          </a:prstGeom>
          <a:noFill/>
        </p:spPr>
        <p:txBody>
          <a:bodyPr wrap="square" lIns="0" tIns="0" rIns="0" bIns="0" rtlCol="0">
            <a:spAutoFit/>
          </a:bodyPr>
          <a:lstStyle/>
          <a:p>
            <a:r>
              <a:rPr lang="en-US" sz="2000" dirty="0">
                <a:solidFill>
                  <a:srgbClr val="555656"/>
                </a:solidFill>
                <a:latin typeface="Lexia" panose="02060503040202020203"/>
              </a:rPr>
              <a:t>Apologies for the mess!</a:t>
            </a:r>
          </a:p>
        </p:txBody>
      </p:sp>
      <p:pic>
        <p:nvPicPr>
          <p:cNvPr id="10" name="Picture 9"/>
          <p:cNvPicPr>
            <a:picLocks noChangeAspect="1"/>
          </p:cNvPicPr>
          <p:nvPr/>
        </p:nvPicPr>
        <p:blipFill>
          <a:blip r:embed="rId3"/>
          <a:stretch>
            <a:fillRect/>
          </a:stretch>
        </p:blipFill>
        <p:spPr>
          <a:xfrm>
            <a:off x="1703512" y="2058564"/>
            <a:ext cx="4334769" cy="3065258"/>
          </a:xfrm>
          <a:prstGeom prst="rect">
            <a:avLst/>
          </a:prstGeom>
        </p:spPr>
      </p:pic>
      <p:pic>
        <p:nvPicPr>
          <p:cNvPr id="13" name="Picture 12"/>
          <p:cNvPicPr>
            <a:picLocks noChangeAspect="1"/>
          </p:cNvPicPr>
          <p:nvPr/>
        </p:nvPicPr>
        <p:blipFill>
          <a:blip r:embed="rId4"/>
          <a:stretch>
            <a:fillRect/>
          </a:stretch>
        </p:blipFill>
        <p:spPr>
          <a:xfrm>
            <a:off x="6668812" y="2967949"/>
            <a:ext cx="4325086" cy="3047422"/>
          </a:xfrm>
          <a:prstGeom prst="rect">
            <a:avLst/>
          </a:prstGeom>
        </p:spPr>
      </p:pic>
      <p:sp>
        <p:nvSpPr>
          <p:cNvPr id="2" name="AutoShape 2" descr="https://ukc-powerpoint.officeapps.live.com/pods/GetClipboardImage.ashx?Id=f06e17af-9b25-4a8a-a929-d468d53e411c&amp;DC=GUK3&amp;pkey=30c0b434-d161-4bef-9245-6157817090d6&amp;wdwaccluster=GUK3">
            <a:extLst>
              <a:ext uri="{FF2B5EF4-FFF2-40B4-BE49-F238E27FC236}">
                <a16:creationId xmlns:a16="http://schemas.microsoft.com/office/drawing/2014/main" id="{3F865EDE-B8E3-4170-B642-2AD971DF0C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773779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pPr eaLnBrk="1" hangingPunct="1"/>
            <a:r>
              <a:rPr lang="en-GB" dirty="0">
                <a:solidFill>
                  <a:srgbClr val="555656"/>
                </a:solidFill>
                <a:latin typeface="Lexia"/>
                <a:ea typeface="+mn-ea"/>
                <a:cs typeface="Lexia"/>
              </a:rPr>
              <a:t>First Year Block plan</a:t>
            </a:r>
          </a:p>
        </p:txBody>
      </p:sp>
      <p:sp>
        <p:nvSpPr>
          <p:cNvPr id="2" name="TextBox 1">
            <a:extLst>
              <a:ext uri="{FF2B5EF4-FFF2-40B4-BE49-F238E27FC236}">
                <a16:creationId xmlns:a16="http://schemas.microsoft.com/office/drawing/2014/main" id="{CE83E0E2-C630-4917-8EC8-DE7AACBA02EE}"/>
              </a:ext>
            </a:extLst>
          </p:cNvPr>
          <p:cNvSpPr txBox="1"/>
          <p:nvPr/>
        </p:nvSpPr>
        <p:spPr>
          <a:xfrm>
            <a:off x="2076933" y="1608836"/>
            <a:ext cx="2933466" cy="3385542"/>
          </a:xfrm>
          <a:prstGeom prst="rect">
            <a:avLst/>
          </a:prstGeom>
          <a:solidFill>
            <a:schemeClr val="bg2"/>
          </a:solidFill>
        </p:spPr>
        <p:txBody>
          <a:bodyPr wrap="square" rtlCol="0">
            <a:spAutoFit/>
          </a:bodyPr>
          <a:lstStyle/>
          <a:p>
            <a:r>
              <a:rPr lang="en-GB" sz="1800" dirty="0">
                <a:solidFill>
                  <a:schemeClr val="tx1"/>
                </a:solidFill>
                <a:latin typeface="Lexia" panose="02060503040202020203"/>
              </a:rPr>
              <a:t>Fundamentals of Engineering Science</a:t>
            </a:r>
          </a:p>
          <a:p>
            <a:endParaRPr lang="en-GB" sz="1800" dirty="0">
              <a:latin typeface="Lexia" panose="02060503040202020203"/>
            </a:endParaRPr>
          </a:p>
          <a:p>
            <a:r>
              <a:rPr lang="en-GB" sz="1800" dirty="0">
                <a:latin typeface="Lexia" panose="02060503040202020203"/>
              </a:rPr>
              <a:t>Statics &amp; Structural Analysis</a:t>
            </a:r>
          </a:p>
          <a:p>
            <a:r>
              <a:rPr lang="en-GB" sz="1800" dirty="0">
                <a:latin typeface="Lexia" panose="02060503040202020203"/>
              </a:rPr>
              <a:t>Analogue Electronics</a:t>
            </a:r>
          </a:p>
          <a:p>
            <a:endParaRPr lang="en-GB" sz="1800" dirty="0">
              <a:latin typeface="Lexia" panose="02060503040202020203"/>
            </a:endParaRPr>
          </a:p>
          <a:p>
            <a:endParaRPr lang="en-GB" sz="1800" dirty="0">
              <a:latin typeface="Lexia" panose="02060503040202020203"/>
            </a:endParaRPr>
          </a:p>
          <a:p>
            <a:r>
              <a:rPr lang="en-GB" sz="1800" dirty="0">
                <a:latin typeface="Lexia" panose="02060503040202020203"/>
              </a:rPr>
              <a:t>Fluids, Heat Transfer &amp; Thermodynamics</a:t>
            </a:r>
          </a:p>
          <a:p>
            <a:r>
              <a:rPr lang="en-GB" sz="1800" dirty="0">
                <a:latin typeface="Lexia" panose="02060503040202020203"/>
              </a:rPr>
              <a:t>Chemistry fundamentals</a:t>
            </a:r>
          </a:p>
          <a:p>
            <a:endParaRPr lang="en-GB" sz="1700" dirty="0"/>
          </a:p>
          <a:p>
            <a:endParaRPr lang="en-GB" sz="1700" dirty="0"/>
          </a:p>
        </p:txBody>
      </p:sp>
      <p:sp>
        <p:nvSpPr>
          <p:cNvPr id="6" name="TextBox 5">
            <a:extLst>
              <a:ext uri="{FF2B5EF4-FFF2-40B4-BE49-F238E27FC236}">
                <a16:creationId xmlns:a16="http://schemas.microsoft.com/office/drawing/2014/main" id="{0C8CB9B5-7178-47FE-BB6C-B6C33A02E17D}"/>
              </a:ext>
            </a:extLst>
          </p:cNvPr>
          <p:cNvSpPr txBox="1"/>
          <p:nvPr/>
        </p:nvSpPr>
        <p:spPr>
          <a:xfrm>
            <a:off x="5010398" y="1603909"/>
            <a:ext cx="3104709" cy="3385542"/>
          </a:xfrm>
          <a:prstGeom prst="rect">
            <a:avLst/>
          </a:prstGeom>
          <a:solidFill>
            <a:srgbClr val="C4DAE5"/>
          </a:solidFill>
        </p:spPr>
        <p:txBody>
          <a:bodyPr wrap="square" rtlCol="0">
            <a:spAutoFit/>
          </a:bodyPr>
          <a:lstStyle/>
          <a:p>
            <a:r>
              <a:rPr lang="en-GB" sz="1800" dirty="0">
                <a:solidFill>
                  <a:schemeClr val="tx1"/>
                </a:solidFill>
                <a:latin typeface="Lexia" panose="02060503040202020203"/>
              </a:rPr>
              <a:t>Fundamentals of Engineering Applications</a:t>
            </a:r>
          </a:p>
          <a:p>
            <a:endParaRPr lang="en-GB" sz="1800" dirty="0">
              <a:latin typeface="Lexia" panose="02060503040202020203"/>
            </a:endParaRPr>
          </a:p>
          <a:p>
            <a:r>
              <a:rPr lang="en-GB" sz="1800" dirty="0">
                <a:latin typeface="Lexia" panose="02060503040202020203"/>
              </a:rPr>
              <a:t>Software Engineering</a:t>
            </a:r>
          </a:p>
          <a:p>
            <a:r>
              <a:rPr lang="en-GB" sz="1800" dirty="0">
                <a:latin typeface="Lexia" panose="02060503040202020203"/>
              </a:rPr>
              <a:t>Engineering Design</a:t>
            </a:r>
          </a:p>
          <a:p>
            <a:endParaRPr lang="en-GB" sz="1800" dirty="0">
              <a:latin typeface="Lexia" panose="02060503040202020203"/>
            </a:endParaRPr>
          </a:p>
          <a:p>
            <a:endParaRPr lang="en-GB" sz="1800" dirty="0">
              <a:latin typeface="Lexia" panose="02060503040202020203"/>
            </a:endParaRPr>
          </a:p>
          <a:p>
            <a:r>
              <a:rPr lang="en-GB" sz="1800" dirty="0">
                <a:latin typeface="Lexia" panose="02060503040202020203"/>
              </a:rPr>
              <a:t>Manufacturing</a:t>
            </a:r>
          </a:p>
          <a:p>
            <a:r>
              <a:rPr lang="en-GB" sz="1800" dirty="0">
                <a:latin typeface="Lexia" panose="02060503040202020203"/>
              </a:rPr>
              <a:t>Instrumentation</a:t>
            </a:r>
          </a:p>
          <a:p>
            <a:r>
              <a:rPr lang="en-GB" sz="1800" dirty="0">
                <a:latin typeface="Lexia" panose="02060503040202020203"/>
              </a:rPr>
              <a:t>Process Engineering</a:t>
            </a:r>
          </a:p>
          <a:p>
            <a:endParaRPr lang="en-GB" sz="1700" dirty="0"/>
          </a:p>
          <a:p>
            <a:endParaRPr lang="en-GB" sz="1700" dirty="0"/>
          </a:p>
        </p:txBody>
      </p:sp>
      <p:sp>
        <p:nvSpPr>
          <p:cNvPr id="3" name="TextBox 2">
            <a:extLst>
              <a:ext uri="{FF2B5EF4-FFF2-40B4-BE49-F238E27FC236}">
                <a16:creationId xmlns:a16="http://schemas.microsoft.com/office/drawing/2014/main" id="{D289C236-7B81-4F84-B779-1A99B7B3194A}"/>
              </a:ext>
            </a:extLst>
          </p:cNvPr>
          <p:cNvSpPr txBox="1"/>
          <p:nvPr/>
        </p:nvSpPr>
        <p:spPr>
          <a:xfrm>
            <a:off x="399973" y="2406929"/>
            <a:ext cx="1549553" cy="2862322"/>
          </a:xfrm>
          <a:prstGeom prst="rect">
            <a:avLst/>
          </a:prstGeom>
          <a:noFill/>
        </p:spPr>
        <p:txBody>
          <a:bodyPr wrap="square" rtlCol="0">
            <a:spAutoFit/>
          </a:bodyPr>
          <a:lstStyle/>
          <a:p>
            <a:r>
              <a:rPr lang="en-GB" sz="1800" dirty="0">
                <a:latin typeface="Lexia" panose="02060503040202020203"/>
              </a:rPr>
              <a:t>Michaelmas Term</a:t>
            </a:r>
          </a:p>
          <a:p>
            <a:endParaRPr lang="en-GB" sz="1800" dirty="0">
              <a:latin typeface="Lexia" panose="02060503040202020203"/>
            </a:endParaRPr>
          </a:p>
          <a:p>
            <a:endParaRPr lang="en-GB" sz="1800" dirty="0">
              <a:latin typeface="Lexia" panose="02060503040202020203"/>
            </a:endParaRPr>
          </a:p>
          <a:p>
            <a:r>
              <a:rPr lang="en-GB" sz="1800" dirty="0">
                <a:latin typeface="Lexia" panose="02060503040202020203"/>
              </a:rPr>
              <a:t>Lent Term</a:t>
            </a:r>
          </a:p>
          <a:p>
            <a:endParaRPr lang="en-GB" sz="1800" dirty="0">
              <a:latin typeface="Lexia" panose="02060503040202020203"/>
            </a:endParaRPr>
          </a:p>
          <a:p>
            <a:endParaRPr lang="en-GB" sz="1800" dirty="0">
              <a:latin typeface="Lexia" panose="02060503040202020203"/>
            </a:endParaRPr>
          </a:p>
          <a:p>
            <a:endParaRPr lang="en-GB" sz="1800" dirty="0">
              <a:latin typeface="Lexia" panose="02060503040202020203"/>
            </a:endParaRPr>
          </a:p>
          <a:p>
            <a:endParaRPr lang="en-GB" sz="1800" dirty="0">
              <a:latin typeface="Lexia" panose="02060503040202020203"/>
            </a:endParaRPr>
          </a:p>
          <a:p>
            <a:r>
              <a:rPr lang="en-GB" sz="1800" dirty="0">
                <a:latin typeface="Lexia" panose="02060503040202020203"/>
              </a:rPr>
              <a:t>Summer Term</a:t>
            </a:r>
          </a:p>
        </p:txBody>
      </p:sp>
      <p:sp>
        <p:nvSpPr>
          <p:cNvPr id="10" name="Rectangle 9">
            <a:extLst>
              <a:ext uri="{FF2B5EF4-FFF2-40B4-BE49-F238E27FC236}">
                <a16:creationId xmlns:a16="http://schemas.microsoft.com/office/drawing/2014/main" id="{A6041B96-E1A6-4579-9936-FA584C2C99BA}"/>
              </a:ext>
            </a:extLst>
          </p:cNvPr>
          <p:cNvSpPr/>
          <p:nvPr/>
        </p:nvSpPr>
        <p:spPr>
          <a:xfrm>
            <a:off x="399973" y="3435836"/>
            <a:ext cx="11392054" cy="1390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B92B4E1-B2EA-4AF9-AE44-662C2CC241B6}"/>
              </a:ext>
            </a:extLst>
          </p:cNvPr>
          <p:cNvSpPr txBox="1"/>
          <p:nvPr/>
        </p:nvSpPr>
        <p:spPr>
          <a:xfrm>
            <a:off x="2076933" y="4835563"/>
            <a:ext cx="9715094" cy="1169551"/>
          </a:xfrm>
          <a:prstGeom prst="rect">
            <a:avLst/>
          </a:prstGeom>
          <a:solidFill>
            <a:srgbClr val="C4DAE5"/>
          </a:solidFill>
        </p:spPr>
        <p:txBody>
          <a:bodyPr wrap="square" rtlCol="0">
            <a:spAutoFit/>
          </a:bodyPr>
          <a:lstStyle/>
          <a:p>
            <a:pPr algn="ctr"/>
            <a:endParaRPr lang="en-GB" sz="2400" dirty="0">
              <a:latin typeface="Lexia" panose="02060503040202020203"/>
            </a:endParaRPr>
          </a:p>
          <a:p>
            <a:pPr algn="ctr"/>
            <a:r>
              <a:rPr lang="en-GB" sz="1800" dirty="0">
                <a:latin typeface="Lexia" panose="02060503040202020203"/>
              </a:rPr>
              <a:t>Group Tutorials and Project Work</a:t>
            </a:r>
          </a:p>
          <a:p>
            <a:endParaRPr lang="en-GB" dirty="0"/>
          </a:p>
          <a:p>
            <a:endParaRPr lang="en-GB" dirty="0"/>
          </a:p>
        </p:txBody>
      </p:sp>
      <p:sp>
        <p:nvSpPr>
          <p:cNvPr id="8" name="Rectangle 7">
            <a:extLst>
              <a:ext uri="{FF2B5EF4-FFF2-40B4-BE49-F238E27FC236}">
                <a16:creationId xmlns:a16="http://schemas.microsoft.com/office/drawing/2014/main" id="{636E6D8E-5B58-4E29-AA5F-0991D52CBAC0}"/>
              </a:ext>
            </a:extLst>
          </p:cNvPr>
          <p:cNvSpPr/>
          <p:nvPr/>
        </p:nvSpPr>
        <p:spPr>
          <a:xfrm>
            <a:off x="399973" y="2406929"/>
            <a:ext cx="11392054" cy="10220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BADEE4F-7E9C-416D-B828-D591D2C31AEE}"/>
              </a:ext>
            </a:extLst>
          </p:cNvPr>
          <p:cNvSpPr/>
          <p:nvPr/>
        </p:nvSpPr>
        <p:spPr>
          <a:xfrm>
            <a:off x="399973" y="4828728"/>
            <a:ext cx="11392054"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FE16F5C-C27C-4816-BAF3-753AE0450785}"/>
              </a:ext>
            </a:extLst>
          </p:cNvPr>
          <p:cNvSpPr txBox="1"/>
          <p:nvPr/>
        </p:nvSpPr>
        <p:spPr>
          <a:xfrm>
            <a:off x="8115108" y="1610744"/>
            <a:ext cx="3676919" cy="3416320"/>
          </a:xfrm>
          <a:prstGeom prst="rect">
            <a:avLst/>
          </a:prstGeom>
          <a:solidFill>
            <a:srgbClr val="74C099"/>
          </a:solidFill>
        </p:spPr>
        <p:txBody>
          <a:bodyPr wrap="square" rtlCol="0">
            <a:spAutoFit/>
          </a:bodyPr>
          <a:lstStyle/>
          <a:p>
            <a:r>
              <a:rPr lang="en-GB" sz="1800" dirty="0">
                <a:solidFill>
                  <a:schemeClr val="tx1"/>
                </a:solidFill>
                <a:latin typeface="Lexia" panose="02060503040202020203"/>
              </a:rPr>
              <a:t>Numerical and Analytical Methods in Engineering</a:t>
            </a:r>
          </a:p>
          <a:p>
            <a:endParaRPr lang="en-GB" sz="1800" dirty="0">
              <a:latin typeface="Lexia" panose="02060503040202020203"/>
            </a:endParaRPr>
          </a:p>
          <a:p>
            <a:r>
              <a:rPr lang="en-GB" sz="1800" dirty="0">
                <a:latin typeface="Lexia" panose="02060503040202020203"/>
              </a:rPr>
              <a:t>Indices,  logarithms, complex numbers, matrices vectors and scalars, functions, limits and series.</a:t>
            </a:r>
          </a:p>
          <a:p>
            <a:endParaRPr lang="en-GB" sz="1800" dirty="0">
              <a:latin typeface="Lexia" panose="02060503040202020203"/>
            </a:endParaRPr>
          </a:p>
          <a:p>
            <a:r>
              <a:rPr lang="en-GB" sz="1800" dirty="0">
                <a:latin typeface="Lexia" panose="02060503040202020203"/>
              </a:rPr>
              <a:t>Differentiation and integration.</a:t>
            </a:r>
          </a:p>
          <a:p>
            <a:r>
              <a:rPr lang="en-GB" sz="1800" dirty="0">
                <a:latin typeface="Lexia" panose="02060503040202020203"/>
              </a:rPr>
              <a:t>Fourier series, simultaneous linear equations, eigenvalues, Laplace transforms and partial derivatives, differential equations</a:t>
            </a:r>
          </a:p>
        </p:txBody>
      </p:sp>
      <p:sp>
        <p:nvSpPr>
          <p:cNvPr id="5" name="Rectangle 4">
            <a:extLst>
              <a:ext uri="{FF2B5EF4-FFF2-40B4-BE49-F238E27FC236}">
                <a16:creationId xmlns:a16="http://schemas.microsoft.com/office/drawing/2014/main" id="{100A2FCF-7F70-A750-D67B-69A785D8D20E}"/>
              </a:ext>
            </a:extLst>
          </p:cNvPr>
          <p:cNvSpPr/>
          <p:nvPr/>
        </p:nvSpPr>
        <p:spPr>
          <a:xfrm>
            <a:off x="2076933" y="1606464"/>
            <a:ext cx="9715094" cy="4374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F45E07-23D1-425C-2748-1F8C55EADBC6}"/>
              </a:ext>
            </a:extLst>
          </p:cNvPr>
          <p:cNvSpPr/>
          <p:nvPr/>
        </p:nvSpPr>
        <p:spPr>
          <a:xfrm>
            <a:off x="5010397" y="1606463"/>
            <a:ext cx="3104709" cy="3217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5191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E1DC-C3EF-48FF-B624-0D2C1EF735B8}"/>
              </a:ext>
            </a:extLst>
          </p:cNvPr>
          <p:cNvSpPr>
            <a:spLocks noGrp="1"/>
          </p:cNvSpPr>
          <p:nvPr>
            <p:ph type="title"/>
          </p:nvPr>
        </p:nvSpPr>
        <p:spPr/>
        <p:txBody>
          <a:bodyPr/>
          <a:lstStyle/>
          <a:p>
            <a:r>
              <a:rPr lang="en-GB" dirty="0"/>
              <a:t>Teaching</a:t>
            </a:r>
          </a:p>
        </p:txBody>
      </p:sp>
      <p:sp>
        <p:nvSpPr>
          <p:cNvPr id="3" name="Content Placeholder 2">
            <a:extLst>
              <a:ext uri="{FF2B5EF4-FFF2-40B4-BE49-F238E27FC236}">
                <a16:creationId xmlns:a16="http://schemas.microsoft.com/office/drawing/2014/main" id="{E24A2152-1A16-4609-8A55-960EF5061FEF}"/>
              </a:ext>
            </a:extLst>
          </p:cNvPr>
          <p:cNvSpPr>
            <a:spLocks noGrp="1"/>
          </p:cNvSpPr>
          <p:nvPr>
            <p:ph idx="1"/>
          </p:nvPr>
        </p:nvSpPr>
        <p:spPr>
          <a:xfrm>
            <a:off x="819538" y="2313991"/>
            <a:ext cx="5276462" cy="4144117"/>
          </a:xfrm>
        </p:spPr>
        <p:txBody>
          <a:bodyPr>
            <a:normAutofit/>
          </a:bodyPr>
          <a:lstStyle/>
          <a:p>
            <a:pPr marL="0" indent="0">
              <a:lnSpc>
                <a:spcPct val="100000"/>
              </a:lnSpc>
              <a:buNone/>
            </a:pPr>
            <a:r>
              <a:rPr lang="en-GB" dirty="0">
                <a:solidFill>
                  <a:srgbClr val="000000"/>
                </a:solidFill>
                <a:latin typeface="Lexia" panose="02060503040202020203"/>
              </a:rPr>
              <a:t>Typical First Year</a:t>
            </a:r>
          </a:p>
          <a:p>
            <a:pPr lvl="1">
              <a:lnSpc>
                <a:spcPct val="100000"/>
              </a:lnSpc>
            </a:pPr>
            <a:r>
              <a:rPr lang="en-GB" sz="2000" dirty="0">
                <a:solidFill>
                  <a:srgbClr val="000000"/>
                </a:solidFill>
                <a:latin typeface="Lexia" panose="02060503040202020203"/>
              </a:rPr>
              <a:t>8 hours of lectures</a:t>
            </a:r>
          </a:p>
          <a:p>
            <a:pPr lvl="1">
              <a:lnSpc>
                <a:spcPct val="100000"/>
              </a:lnSpc>
            </a:pPr>
            <a:r>
              <a:rPr lang="en-GB" sz="2000" dirty="0">
                <a:solidFill>
                  <a:srgbClr val="000000"/>
                </a:solidFill>
                <a:latin typeface="Lexia" panose="02060503040202020203"/>
              </a:rPr>
              <a:t>4 hours of lab and project work</a:t>
            </a:r>
          </a:p>
          <a:p>
            <a:pPr lvl="1">
              <a:lnSpc>
                <a:spcPct val="100000"/>
              </a:lnSpc>
            </a:pPr>
            <a:r>
              <a:rPr lang="en-GB" sz="2000" dirty="0">
                <a:solidFill>
                  <a:srgbClr val="000000"/>
                </a:solidFill>
                <a:latin typeface="Lexia" panose="02060503040202020203"/>
              </a:rPr>
              <a:t>4 hours of maths workshops</a:t>
            </a:r>
          </a:p>
          <a:p>
            <a:pPr lvl="1">
              <a:lnSpc>
                <a:spcPct val="100000"/>
              </a:lnSpc>
            </a:pPr>
            <a:r>
              <a:rPr lang="en-GB" sz="2000" dirty="0">
                <a:solidFill>
                  <a:srgbClr val="000000"/>
                </a:solidFill>
                <a:latin typeface="Lexia" panose="02060503040202020203"/>
              </a:rPr>
              <a:t>1 hour small group tutorial	</a:t>
            </a:r>
          </a:p>
          <a:p>
            <a:pPr lvl="1">
              <a:lnSpc>
                <a:spcPct val="100000"/>
              </a:lnSpc>
            </a:pPr>
            <a:r>
              <a:rPr lang="en-GB" sz="2000" dirty="0">
                <a:solidFill>
                  <a:srgbClr val="000000"/>
                </a:solidFill>
                <a:latin typeface="Lexia" panose="02060503040202020203"/>
              </a:rPr>
              <a:t>17 hours of weekly contact</a:t>
            </a:r>
          </a:p>
          <a:p>
            <a:pPr lvl="1">
              <a:lnSpc>
                <a:spcPct val="100000"/>
              </a:lnSpc>
            </a:pPr>
            <a:r>
              <a:rPr lang="en-GB" sz="2000" dirty="0">
                <a:solidFill>
                  <a:srgbClr val="000000"/>
                </a:solidFill>
                <a:latin typeface="Lexia" panose="02060503040202020203"/>
              </a:rPr>
              <a:t>+ online content</a:t>
            </a:r>
          </a:p>
          <a:p>
            <a:pPr lvl="1">
              <a:lnSpc>
                <a:spcPct val="100000"/>
              </a:lnSpc>
            </a:pPr>
            <a:r>
              <a:rPr lang="en-GB" sz="2000" dirty="0">
                <a:solidFill>
                  <a:srgbClr val="000000"/>
                </a:solidFill>
                <a:latin typeface="Lexia" panose="02060503040202020203"/>
              </a:rPr>
              <a:t>+ own study time</a:t>
            </a:r>
          </a:p>
          <a:p>
            <a:endParaRPr lang="en-GB" dirty="0">
              <a:solidFill>
                <a:srgbClr val="000000"/>
              </a:solidFill>
            </a:endParaRPr>
          </a:p>
          <a:p>
            <a:pPr marL="0" indent="0">
              <a:buNone/>
            </a:pPr>
            <a:r>
              <a:rPr lang="en-GB" sz="2400" dirty="0">
                <a:solidFill>
                  <a:srgbClr val="000000"/>
                </a:solidFill>
              </a:rPr>
              <a:t>60% Exam, 40% Coursework</a:t>
            </a:r>
          </a:p>
        </p:txBody>
      </p:sp>
      <p:sp>
        <p:nvSpPr>
          <p:cNvPr id="4" name="Slide Number Placeholder 3">
            <a:extLst>
              <a:ext uri="{FF2B5EF4-FFF2-40B4-BE49-F238E27FC236}">
                <a16:creationId xmlns:a16="http://schemas.microsoft.com/office/drawing/2014/main" id="{A296EE3A-509F-4B71-AD5C-FBAE38973BEA}"/>
              </a:ext>
            </a:extLst>
          </p:cNvPr>
          <p:cNvSpPr>
            <a:spLocks noGrp="1"/>
          </p:cNvSpPr>
          <p:nvPr>
            <p:ph type="sldNum" sz="quarter" idx="4"/>
          </p:nvPr>
        </p:nvSpPr>
        <p:spPr/>
        <p:txBody>
          <a:bodyPr/>
          <a:lstStyle/>
          <a:p>
            <a:fld id="{6998E55D-8E2A-4AFE-A61C-B5DBBB7761E7}" type="slidenum">
              <a:rPr lang="en-GB" smtClean="0"/>
              <a:pPr/>
              <a:t>6</a:t>
            </a:fld>
            <a:endParaRPr lang="en-GB"/>
          </a:p>
        </p:txBody>
      </p:sp>
      <p:pic>
        <p:nvPicPr>
          <p:cNvPr id="6" name="Picture 5">
            <a:extLst>
              <a:ext uri="{FF2B5EF4-FFF2-40B4-BE49-F238E27FC236}">
                <a16:creationId xmlns:a16="http://schemas.microsoft.com/office/drawing/2014/main" id="{2A0C4E64-E104-479C-9FCF-C6A4265F4F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49989" y="2075501"/>
            <a:ext cx="5276462" cy="3123214"/>
          </a:xfrm>
          <a:prstGeom prst="rect">
            <a:avLst/>
          </a:prstGeom>
        </p:spPr>
      </p:pic>
    </p:spTree>
    <p:extLst>
      <p:ext uri="{BB962C8B-B14F-4D97-AF65-F5344CB8AC3E}">
        <p14:creationId xmlns:p14="http://schemas.microsoft.com/office/powerpoint/2010/main" val="352450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630F-E263-470D-B7EB-A4BEC6DE0E90}"/>
              </a:ext>
            </a:extLst>
          </p:cNvPr>
          <p:cNvSpPr>
            <a:spLocks noGrp="1"/>
          </p:cNvSpPr>
          <p:nvPr>
            <p:ph type="ctrTitle"/>
          </p:nvPr>
        </p:nvSpPr>
        <p:spPr>
          <a:xfrm>
            <a:off x="527381" y="548680"/>
            <a:ext cx="9025003" cy="458523"/>
          </a:xfrm>
        </p:spPr>
        <p:txBody>
          <a:bodyPr/>
          <a:lstStyle/>
          <a:p>
            <a:r>
              <a:rPr lang="en-GB" dirty="0"/>
              <a:t>Timetable*</a:t>
            </a:r>
          </a:p>
        </p:txBody>
      </p:sp>
      <p:grpSp>
        <p:nvGrpSpPr>
          <p:cNvPr id="4" name="Group 3">
            <a:extLst>
              <a:ext uri="{FF2B5EF4-FFF2-40B4-BE49-F238E27FC236}">
                <a16:creationId xmlns:a16="http://schemas.microsoft.com/office/drawing/2014/main" id="{7D35857E-5936-4BA4-BA4D-746D408EBBCA}"/>
              </a:ext>
            </a:extLst>
          </p:cNvPr>
          <p:cNvGrpSpPr/>
          <p:nvPr/>
        </p:nvGrpSpPr>
        <p:grpSpPr>
          <a:xfrm>
            <a:off x="467736" y="1265634"/>
            <a:ext cx="11090788" cy="4802048"/>
            <a:chOff x="1458686" y="1797367"/>
            <a:chExt cx="9948139" cy="4361533"/>
          </a:xfrm>
        </p:grpSpPr>
        <p:pic>
          <p:nvPicPr>
            <p:cNvPr id="1026" name="Picture 2" descr="image">
              <a:extLst>
                <a:ext uri="{FF2B5EF4-FFF2-40B4-BE49-F238E27FC236}">
                  <a16:creationId xmlns:a16="http://schemas.microsoft.com/office/drawing/2014/main" id="{E8122CD2-1808-49F4-8DD3-CFF61830E96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090058" y="1797367"/>
              <a:ext cx="9316767" cy="4319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a:extLst>
                <a:ext uri="{FF2B5EF4-FFF2-40B4-BE49-F238E27FC236}">
                  <a16:creationId xmlns:a16="http://schemas.microsoft.com/office/drawing/2014/main" id="{6AB8F119-DAEC-4F3B-8544-8A530E657A12}"/>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019"/>
            <a:stretch/>
          </p:blipFill>
          <p:spPr bwMode="auto">
            <a:xfrm>
              <a:off x="1458686" y="1839507"/>
              <a:ext cx="631372" cy="431939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EDAEF247-F376-9E08-EF9F-E6F5CE44B74B}"/>
              </a:ext>
            </a:extLst>
          </p:cNvPr>
          <p:cNvSpPr txBox="1"/>
          <p:nvPr/>
        </p:nvSpPr>
        <p:spPr>
          <a:xfrm>
            <a:off x="7785954" y="5979635"/>
            <a:ext cx="3772570" cy="600164"/>
          </a:xfrm>
          <a:prstGeom prst="rect">
            <a:avLst/>
          </a:prstGeom>
          <a:noFill/>
        </p:spPr>
        <p:txBody>
          <a:bodyPr wrap="square" rtlCol="0">
            <a:spAutoFit/>
          </a:bodyPr>
          <a:lstStyle/>
          <a:p>
            <a:pPr algn="r"/>
            <a:r>
              <a:rPr lang="en-GB" sz="1100" dirty="0">
                <a:solidFill>
                  <a:srgbClr val="B5121B"/>
                </a:solidFill>
              </a:rPr>
              <a:t>*Please note that this timetable is an example of a typical first year timetable and is not intended to be indicative of an actual first year’s timetable.</a:t>
            </a:r>
          </a:p>
        </p:txBody>
      </p:sp>
    </p:spTree>
    <p:extLst>
      <p:ext uri="{BB962C8B-B14F-4D97-AF65-F5344CB8AC3E}">
        <p14:creationId xmlns:p14="http://schemas.microsoft.com/office/powerpoint/2010/main" val="12108400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solidFill>
                  <a:srgbClr val="555656"/>
                </a:solidFill>
                <a:latin typeface="Lexia"/>
                <a:ea typeface="+mn-ea"/>
                <a:cs typeface="Lexia"/>
              </a:rPr>
              <a:t>Practical Project-based Learning</a:t>
            </a:r>
          </a:p>
        </p:txBody>
      </p:sp>
      <p:sp>
        <p:nvSpPr>
          <p:cNvPr id="8194" name="Rectangle 2"/>
          <p:cNvSpPr>
            <a:spLocks noGrp="1" noChangeArrowheads="1"/>
          </p:cNvSpPr>
          <p:nvPr>
            <p:ph type="body" sz="quarter" idx="14"/>
          </p:nvPr>
        </p:nvSpPr>
        <p:spPr>
          <a:xfrm>
            <a:off x="527051" y="1844676"/>
            <a:ext cx="11233579" cy="1908215"/>
          </a:xfrm>
        </p:spPr>
        <p:txBody>
          <a:bodyPr/>
          <a:lstStyle/>
          <a:p>
            <a:pPr eaLnBrk="1" hangingPunct="1"/>
            <a:endParaRPr lang="en-GB" dirty="0"/>
          </a:p>
          <a:p>
            <a:pPr eaLnBrk="1" hangingPunct="1"/>
            <a:endParaRPr lang="en-GB" dirty="0"/>
          </a:p>
          <a:p>
            <a:pPr eaLnBrk="1" hangingPunct="1"/>
            <a:r>
              <a:rPr lang="en-GB" dirty="0">
                <a:latin typeface="Lexia" panose="02060503040202020203"/>
              </a:rPr>
              <a:t>An innovative educational framework for producing the next generation of engineers.</a:t>
            </a:r>
          </a:p>
          <a:p>
            <a:pPr eaLnBrk="1" hangingPunct="1"/>
            <a:r>
              <a:rPr lang="en-GB" dirty="0">
                <a:latin typeface="Lexia" panose="02060503040202020203"/>
              </a:rPr>
              <a:t>Education set in the context of real-world systems and products</a:t>
            </a:r>
          </a:p>
          <a:p>
            <a:pPr eaLnBrk="1" hangingPunct="1">
              <a:buNone/>
            </a:pPr>
            <a:endParaRPr lang="en-GB" sz="2800" b="1" dirty="0">
              <a:solidFill>
                <a:srgbClr val="00B050"/>
              </a:solidFill>
            </a:endParaRPr>
          </a:p>
        </p:txBody>
      </p:sp>
      <p:pic>
        <p:nvPicPr>
          <p:cNvPr id="8195" name="Picture 3"/>
          <p:cNvPicPr>
            <a:picLocks noChangeAspect="1" noChangeArrowheads="1"/>
          </p:cNvPicPr>
          <p:nvPr/>
        </p:nvPicPr>
        <p:blipFill>
          <a:blip r:embed="rId3" cstate="print"/>
          <a:srcRect t="6256"/>
          <a:stretch>
            <a:fillRect/>
          </a:stretch>
        </p:blipFill>
        <p:spPr bwMode="auto">
          <a:xfrm>
            <a:off x="5099532" y="1299944"/>
            <a:ext cx="2088232" cy="985806"/>
          </a:xfrm>
          <a:prstGeom prst="rect">
            <a:avLst/>
          </a:prstGeom>
          <a:noFill/>
          <a:ln w="12700">
            <a:noFill/>
            <a:miter lim="800000"/>
            <a:headEnd type="none" w="sm" len="sm"/>
            <a:tailEnd type="none" w="sm" len="sm"/>
          </a:ln>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37689" y="3858712"/>
            <a:ext cx="2627479" cy="1808365"/>
          </a:xfrm>
          <a:prstGeom prst="rect">
            <a:avLst/>
          </a:prstGeom>
          <a:ln>
            <a:noFill/>
          </a:ln>
        </p:spPr>
      </p:pic>
      <p:pic>
        <p:nvPicPr>
          <p:cNvPr id="7" name="Picture Placeholder 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553598" y="3730297"/>
            <a:ext cx="2804887" cy="1930465"/>
          </a:xfrm>
          <a:prstGeom prst="rect">
            <a:avLst/>
          </a:prstGeom>
          <a:noFill/>
          <a:ln w="25400">
            <a:noFill/>
          </a:ln>
          <a:effectLst/>
        </p:spPr>
      </p:pic>
      <p:pic>
        <p:nvPicPr>
          <p:cNvPr id="8" name="Picture Placeholder 11"/>
          <p:cNvPicPr>
            <a:picLocks noChangeAspect="1"/>
          </p:cNvPicPr>
          <p:nvPr/>
        </p:nvPicPr>
        <p:blipFill rotWithShape="1">
          <a:blip r:embed="rId6" cstate="screen">
            <a:extLst>
              <a:ext uri="{28A0092B-C50C-407E-A947-70E740481C1C}">
                <a14:useLocalDpi xmlns:a14="http://schemas.microsoft.com/office/drawing/2010/main" val="0"/>
              </a:ext>
            </a:extLst>
          </a:blip>
          <a:srcRect r="-308"/>
          <a:stretch/>
        </p:blipFill>
        <p:spPr>
          <a:xfrm>
            <a:off x="7969508" y="3730354"/>
            <a:ext cx="2804888" cy="1930903"/>
          </a:xfrm>
          <a:prstGeom prst="rect">
            <a:avLst/>
          </a:prstGeom>
        </p:spPr>
      </p:pic>
      <p:sp>
        <p:nvSpPr>
          <p:cNvPr id="9" name="TextBox 8">
            <a:extLst>
              <a:ext uri="{FF2B5EF4-FFF2-40B4-BE49-F238E27FC236}">
                <a16:creationId xmlns:a16="http://schemas.microsoft.com/office/drawing/2014/main" id="{9CE962CA-2BE7-4636-A982-C87A4F58980B}"/>
              </a:ext>
            </a:extLst>
          </p:cNvPr>
          <p:cNvSpPr txBox="1"/>
          <p:nvPr/>
        </p:nvSpPr>
        <p:spPr>
          <a:xfrm>
            <a:off x="527051" y="5767079"/>
            <a:ext cx="10979149" cy="830997"/>
          </a:xfrm>
          <a:prstGeom prst="rect">
            <a:avLst/>
          </a:prstGeom>
          <a:noFill/>
        </p:spPr>
        <p:txBody>
          <a:bodyPr wrap="square" rtlCol="0">
            <a:spAutoFit/>
          </a:bodyPr>
          <a:lstStyle/>
          <a:p>
            <a:r>
              <a:rPr lang="en-GB" sz="2400" dirty="0">
                <a:solidFill>
                  <a:srgbClr val="666666"/>
                </a:solidFill>
                <a:latin typeface="Lexia" panose="02060503040202020203"/>
              </a:rPr>
              <a:t>Commended: The strong design thread that runs through the programmes exemplified by the emphasis on CDIO IMechE Accreditation 2021 </a:t>
            </a:r>
          </a:p>
        </p:txBody>
      </p:sp>
    </p:spTree>
    <p:extLst>
      <p:ext uri="{BB962C8B-B14F-4D97-AF65-F5344CB8AC3E}">
        <p14:creationId xmlns:p14="http://schemas.microsoft.com/office/powerpoint/2010/main" val="18651201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963" y="193963"/>
            <a:ext cx="8626765" cy="6470074"/>
          </a:xfrm>
          <a:prstGeom prst="rect">
            <a:avLst/>
          </a:prstGeom>
        </p:spPr>
      </p:pic>
      <p:sp>
        <p:nvSpPr>
          <p:cNvPr id="6" name="Rectangle 5"/>
          <p:cNvSpPr/>
          <p:nvPr/>
        </p:nvSpPr>
        <p:spPr>
          <a:xfrm>
            <a:off x="193963" y="193963"/>
            <a:ext cx="2247899" cy="1333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02331" y="539443"/>
            <a:ext cx="4005014" cy="458523"/>
          </a:xfrm>
        </p:spPr>
        <p:txBody>
          <a:bodyPr/>
          <a:lstStyle/>
          <a:p>
            <a:r>
              <a:rPr lang="en-GB" dirty="0">
                <a:solidFill>
                  <a:srgbClr val="555656"/>
                </a:solidFill>
                <a:latin typeface="Lexia"/>
                <a:ea typeface="+mn-ea"/>
                <a:cs typeface="Lexia"/>
              </a:rPr>
              <a:t>Second Year </a:t>
            </a:r>
          </a:p>
        </p:txBody>
      </p:sp>
      <p:sp>
        <p:nvSpPr>
          <p:cNvPr id="8" name="object 5">
            <a:extLst>
              <a:ext uri="{FF2B5EF4-FFF2-40B4-BE49-F238E27FC236}">
                <a16:creationId xmlns:a16="http://schemas.microsoft.com/office/drawing/2014/main" id="{43F18F50-B818-40CA-A28E-A907C66F359A}"/>
              </a:ext>
            </a:extLst>
          </p:cNvPr>
          <p:cNvSpPr txBox="1"/>
          <p:nvPr/>
        </p:nvSpPr>
        <p:spPr>
          <a:xfrm>
            <a:off x="8446627" y="1949811"/>
            <a:ext cx="3823742" cy="4716676"/>
          </a:xfrm>
          <a:prstGeom prst="rect">
            <a:avLst/>
          </a:prstGeom>
        </p:spPr>
        <p:txBody>
          <a:bodyPr vert="horz" wrap="square" lIns="0" tIns="38100" rIns="0" bIns="0" rtlCol="0">
            <a:spAutoFit/>
          </a:bodyPr>
          <a:lstStyle/>
          <a:p>
            <a:pPr lvl="1">
              <a:lnSpc>
                <a:spcPct val="100000"/>
              </a:lnSpc>
              <a:spcBef>
                <a:spcPts val="600"/>
              </a:spcBef>
            </a:pPr>
            <a:r>
              <a:rPr lang="en-GB" sz="2400" dirty="0">
                <a:solidFill>
                  <a:srgbClr val="666666"/>
                </a:solidFill>
                <a:latin typeface="Lexia" panose="02060503040202020203"/>
              </a:rPr>
              <a:t>Select specialisation</a:t>
            </a:r>
          </a:p>
          <a:p>
            <a:pPr marL="452438">
              <a:spcBef>
                <a:spcPts val="600"/>
              </a:spcBef>
            </a:pPr>
            <a:r>
              <a:rPr lang="en-GB" sz="2400" dirty="0">
                <a:solidFill>
                  <a:srgbClr val="666666"/>
                </a:solidFill>
                <a:latin typeface="Lexia" panose="02060503040202020203"/>
              </a:rPr>
              <a:t>Example classes</a:t>
            </a:r>
          </a:p>
          <a:p>
            <a:pPr marL="452438">
              <a:spcBef>
                <a:spcPts val="600"/>
              </a:spcBef>
            </a:pPr>
            <a:r>
              <a:rPr lang="en-GB" sz="2400" dirty="0">
                <a:solidFill>
                  <a:srgbClr val="666666"/>
                </a:solidFill>
                <a:latin typeface="Lexia" panose="02060503040202020203"/>
              </a:rPr>
              <a:t>Common </a:t>
            </a:r>
          </a:p>
          <a:p>
            <a:pPr marL="712788" lvl="1" indent="-260350">
              <a:spcBef>
                <a:spcPts val="600"/>
              </a:spcBef>
              <a:buFont typeface="Arial" panose="020B0604020202020204" pitchFamily="34" charset="0"/>
              <a:buChar char="•"/>
            </a:pPr>
            <a:r>
              <a:rPr lang="en-GB" sz="2400" i="1" dirty="0">
                <a:solidFill>
                  <a:srgbClr val="666666"/>
                </a:solidFill>
                <a:latin typeface="Lexia" panose="02060503040202020203"/>
              </a:rPr>
              <a:t>Business Development Project</a:t>
            </a:r>
          </a:p>
          <a:p>
            <a:pPr marL="452438" lvl="1">
              <a:spcBef>
                <a:spcPts val="600"/>
              </a:spcBef>
            </a:pPr>
            <a:r>
              <a:rPr lang="en-GB" sz="2400" dirty="0">
                <a:solidFill>
                  <a:srgbClr val="666666"/>
                </a:solidFill>
                <a:latin typeface="Lexia" panose="02060503040202020203"/>
              </a:rPr>
              <a:t>Option to Study Abroad</a:t>
            </a:r>
          </a:p>
          <a:p>
            <a:pPr marL="452438" lvl="1">
              <a:spcBef>
                <a:spcPts val="600"/>
              </a:spcBef>
            </a:pPr>
            <a:endParaRPr lang="en-GB" sz="2400" dirty="0">
              <a:solidFill>
                <a:srgbClr val="666666"/>
              </a:solidFill>
              <a:latin typeface="Lexia" panose="02060503040202020203"/>
            </a:endParaRPr>
          </a:p>
          <a:p>
            <a:pPr marL="452438" lvl="1">
              <a:spcBef>
                <a:spcPts val="600"/>
              </a:spcBef>
            </a:pPr>
            <a:endParaRPr lang="en-GB" sz="2400" dirty="0">
              <a:solidFill>
                <a:srgbClr val="666666"/>
              </a:solidFill>
              <a:latin typeface="Lexia" panose="02060503040202020203"/>
            </a:endParaRPr>
          </a:p>
          <a:p>
            <a:pPr marL="452438" lvl="1">
              <a:spcBef>
                <a:spcPts val="600"/>
              </a:spcBef>
            </a:pPr>
            <a:endParaRPr lang="en-GB" sz="2400" dirty="0">
              <a:solidFill>
                <a:srgbClr val="666666"/>
              </a:solidFill>
              <a:latin typeface="Lexia" panose="02060503040202020203"/>
            </a:endParaRPr>
          </a:p>
          <a:p>
            <a:pPr marL="452438" lvl="1">
              <a:spcBef>
                <a:spcPts val="600"/>
              </a:spcBef>
            </a:pPr>
            <a:r>
              <a:rPr lang="en-GB" sz="2400" i="1" dirty="0">
                <a:solidFill>
                  <a:srgbClr val="666666"/>
                </a:solidFill>
                <a:latin typeface="Lexia" panose="02060503040202020203"/>
              </a:rPr>
              <a:t>*Modules indicative of typical programme</a:t>
            </a:r>
            <a:endParaRPr lang="en-GB" sz="2600" spc="-15" dirty="0">
              <a:solidFill>
                <a:srgbClr val="414042"/>
              </a:solidFill>
              <a:latin typeface="Lexia" panose="02060503040202020203"/>
              <a:cs typeface="Calibri"/>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140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76D08EAF6CD747AE18F062D238E9CD" ma:contentTypeVersion="17" ma:contentTypeDescription="Create a new document." ma:contentTypeScope="" ma:versionID="cde6e197749796e86641280a08f8b9da">
  <xsd:schema xmlns:xsd="http://www.w3.org/2001/XMLSchema" xmlns:xs="http://www.w3.org/2001/XMLSchema" xmlns:p="http://schemas.microsoft.com/office/2006/metadata/properties" xmlns:ns3="bd43519d-ead2-4ba1-ba32-c0379276acbd" xmlns:ns4="134246ac-c077-4814-adad-0c52def46e24" targetNamespace="http://schemas.microsoft.com/office/2006/metadata/properties" ma:root="true" ma:fieldsID="46bf1c2531b2b55e209caae4ea63efa4" ns3:_="" ns4:_="">
    <xsd:import namespace="bd43519d-ead2-4ba1-ba32-c0379276acbd"/>
    <xsd:import namespace="134246ac-c077-4814-adad-0c52def46e2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43519d-ead2-4ba1-ba32-c0379276a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4246ac-c077-4814-adad-0c52def46e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d43519d-ead2-4ba1-ba32-c0379276acbd" xsi:nil="true"/>
  </documentManagement>
</p:properties>
</file>

<file path=customXml/itemProps1.xml><?xml version="1.0" encoding="utf-8"?>
<ds:datastoreItem xmlns:ds="http://schemas.openxmlformats.org/officeDocument/2006/customXml" ds:itemID="{7F7FBB44-D0B5-42CB-B836-5A8FDC49092B}">
  <ds:schemaRefs>
    <ds:schemaRef ds:uri="http://schemas.microsoft.com/sharepoint/v3/contenttype/forms"/>
  </ds:schemaRefs>
</ds:datastoreItem>
</file>

<file path=customXml/itemProps2.xml><?xml version="1.0" encoding="utf-8"?>
<ds:datastoreItem xmlns:ds="http://schemas.openxmlformats.org/officeDocument/2006/customXml" ds:itemID="{E35CEC58-9725-40C2-AAE4-95283AAC3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43519d-ead2-4ba1-ba32-c0379276acbd"/>
    <ds:schemaRef ds:uri="134246ac-c077-4814-adad-0c52def46e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42B82F-62FA-4F04-ABD2-9382226FDBA3}">
  <ds:schemaRefs>
    <ds:schemaRef ds:uri="http://purl.org/dc/elements/1.1/"/>
    <ds:schemaRef ds:uri="http://schemas.microsoft.com/office/2006/metadata/properties"/>
    <ds:schemaRef ds:uri="bd43519d-ead2-4ba1-ba32-c0379276ac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34246ac-c077-4814-adad-0c52def46e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TotalTime>
  <Words>1872</Words>
  <Application>Microsoft Macintosh PowerPoint</Application>
  <PresentationFormat>Widescreen</PresentationFormat>
  <Paragraphs>361</Paragraphs>
  <Slides>28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Calibri Light</vt:lpstr>
      <vt:lpstr>EffraLight</vt:lpstr>
      <vt:lpstr>FuturaA Hv BT</vt:lpstr>
      <vt:lpstr>FuturaA Md BT</vt:lpstr>
      <vt:lpstr>Lexia</vt:lpstr>
      <vt:lpstr>Lucida Grande</vt:lpstr>
      <vt:lpstr>Roboto</vt:lpstr>
      <vt:lpstr>Verdana</vt:lpstr>
      <vt:lpstr>Office Theme</vt:lpstr>
      <vt:lpstr>PowerPoint Presentation</vt:lpstr>
      <vt:lpstr>Agenda</vt:lpstr>
      <vt:lpstr>PowerPoint Presentation</vt:lpstr>
      <vt:lpstr>PowerPoint Presentation</vt:lpstr>
      <vt:lpstr>First Year Block plan</vt:lpstr>
      <vt:lpstr>Teaching</vt:lpstr>
      <vt:lpstr>Timetable*</vt:lpstr>
      <vt:lpstr>Practical Project-based Learning</vt:lpstr>
      <vt:lpstr>Second Year </vt:lpstr>
      <vt:lpstr>Third Year</vt:lpstr>
      <vt:lpstr>Fourth Year</vt:lpstr>
      <vt:lpstr>MEng Industry Experience</vt:lpstr>
      <vt:lpstr>Leaving Details</vt:lpstr>
      <vt:lpstr>Support Services</vt:lpstr>
      <vt:lpstr>Fees &amp; Scholarships</vt:lpstr>
      <vt:lpstr>PowerPoint Presentation</vt:lpstr>
      <vt:lpstr>Graduate Destinations</vt:lpstr>
      <vt:lpstr>Questions?</vt:lpstr>
      <vt:lpstr>Student Talk</vt:lpstr>
      <vt:lpstr>*Please note that this timetable is an example of a typical first year timetable and is not intended to be indicative of an actual first year’s timetable.</vt:lpstr>
      <vt:lpstr>Collegiate System</vt:lpstr>
      <vt:lpstr>The Collegiate System and College Life</vt:lpstr>
      <vt:lpstr>Sports and Societies</vt:lpstr>
      <vt:lpstr>Societies</vt:lpstr>
      <vt:lpstr>Life on Campus</vt:lpstr>
      <vt:lpstr>Living in the City</vt:lpstr>
      <vt:lpstr>PowerPoint Presentation</vt:lpstr>
      <vt:lpstr>PowerPoint Presentation</vt:lpstr>
    </vt:vector>
  </TitlesOfParts>
  <Company>Alstom Transport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safety management</dc:title>
  <dc:creator>Roger Kemp</dc:creator>
  <cp:lastModifiedBy>Nutt, Laura</cp:lastModifiedBy>
  <cp:revision>101</cp:revision>
  <cp:lastPrinted>2021-12-07T15:31:08Z</cp:lastPrinted>
  <dcterms:created xsi:type="dcterms:W3CDTF">2000-07-26T20:33:40Z</dcterms:created>
  <dcterms:modified xsi:type="dcterms:W3CDTF">2024-03-19T10:55:54Z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0x0101000C76D08EAF6CD747AE18F062D238E9CD</vt:lpwstr>
  </property>
</Properties>
</file>